
<file path=[Content_Types].xml><?xml version="1.0" encoding="utf-8"?>
<Types xmlns="http://schemas.openxmlformats.org/package/2006/content-types">
  <Default Extension="jpeg" ContentType="image/jpeg"/>
  <Default Extension="jpg" ContentType="image/jpeg"/>
  <Default Extension="PNG" ContentType="image/png"/>
  <Default Extension="ppm"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77" r:id="rId21"/>
    <p:sldId id="275"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5" r:id="rId35"/>
    <p:sldId id="290" r:id="rId36"/>
    <p:sldId id="296" r:id="rId37"/>
    <p:sldId id="298" r:id="rId38"/>
    <p:sldId id="294" r:id="rId39"/>
    <p:sldId id="291" r:id="rId40"/>
    <p:sldId id="292" r:id="rId41"/>
    <p:sldId id="293" r:id="rId42"/>
    <p:sldId id="300" r:id="rId43"/>
    <p:sldId id="301" r:id="rId44"/>
    <p:sldId id="302" r:id="rId45"/>
    <p:sldId id="303" r:id="rId46"/>
    <p:sldId id="304" r:id="rId47"/>
    <p:sldId id="305" r:id="rId48"/>
    <p:sldId id="306" r:id="rId49"/>
    <p:sldId id="307" r:id="rId50"/>
    <p:sldId id="308" r:id="rId51"/>
    <p:sldId id="299" r:id="rId52"/>
    <p:sldId id="309" r:id="rId53"/>
    <p:sldId id="310" r:id="rId54"/>
    <p:sldId id="311" r:id="rId55"/>
    <p:sldId id="312" r:id="rId56"/>
    <p:sldId id="313" r:id="rId57"/>
    <p:sldId id="314" r:id="rId58"/>
    <p:sldId id="315" r:id="rId59"/>
    <p:sldId id="316" r:id="rId60"/>
    <p:sldId id="317" r:id="rId61"/>
    <p:sldId id="318" r:id="rId62"/>
    <p:sldId id="320" r:id="rId63"/>
    <p:sldId id="319" r:id="rId64"/>
    <p:sldId id="321" r:id="rId65"/>
    <p:sldId id="324" r:id="rId66"/>
    <p:sldId id="322" r:id="rId67"/>
    <p:sldId id="323" r:id="rId68"/>
    <p:sldId id="325" r:id="rId69"/>
    <p:sldId id="326" r:id="rId70"/>
    <p:sldId id="327" r:id="rId71"/>
    <p:sldId id="328" r:id="rId72"/>
    <p:sldId id="329" r:id="rId73"/>
    <p:sldId id="330" r:id="rId74"/>
    <p:sldId id="331" r:id="rId75"/>
    <p:sldId id="332" r:id="rId76"/>
    <p:sldId id="333" r:id="rId77"/>
    <p:sldId id="334" r:id="rId78"/>
    <p:sldId id="335" r:id="rId79"/>
    <p:sldId id="342" r:id="rId80"/>
    <p:sldId id="336" r:id="rId81"/>
    <p:sldId id="337" r:id="rId82"/>
    <p:sldId id="338" r:id="rId83"/>
    <p:sldId id="339" r:id="rId84"/>
    <p:sldId id="340" r:id="rId85"/>
    <p:sldId id="341" r:id="rId86"/>
    <p:sldId id="344" r:id="rId87"/>
    <p:sldId id="362" r:id="rId88"/>
    <p:sldId id="363" r:id="rId89"/>
    <p:sldId id="364" r:id="rId90"/>
    <p:sldId id="365" r:id="rId91"/>
    <p:sldId id="366" r:id="rId92"/>
    <p:sldId id="367" r:id="rId93"/>
    <p:sldId id="368" r:id="rId94"/>
    <p:sldId id="369" r:id="rId95"/>
    <p:sldId id="370" r:id="rId96"/>
    <p:sldId id="371" r:id="rId97"/>
    <p:sldId id="372" r:id="rId98"/>
    <p:sldId id="373" r:id="rId99"/>
    <p:sldId id="374" r:id="rId100"/>
    <p:sldId id="343" r:id="rId101"/>
    <p:sldId id="345" r:id="rId102"/>
    <p:sldId id="347" r:id="rId103"/>
    <p:sldId id="346" r:id="rId104"/>
    <p:sldId id="348" r:id="rId105"/>
    <p:sldId id="349" r:id="rId106"/>
    <p:sldId id="351" r:id="rId107"/>
    <p:sldId id="352" r:id="rId108"/>
    <p:sldId id="353" r:id="rId109"/>
    <p:sldId id="354" r:id="rId110"/>
    <p:sldId id="355" r:id="rId111"/>
    <p:sldId id="356" r:id="rId112"/>
    <p:sldId id="357" r:id="rId113"/>
    <p:sldId id="358" r:id="rId114"/>
    <p:sldId id="359" r:id="rId115"/>
    <p:sldId id="360" r:id="rId116"/>
    <p:sldId id="361" r:id="rId117"/>
    <p:sldId id="350"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autoAdjust="0"/>
    <p:restoredTop sz="94660"/>
  </p:normalViewPr>
  <p:slideViewPr>
    <p:cSldViewPr snapToGrid="0">
      <p:cViewPr varScale="1">
        <p:scale>
          <a:sx n="86" d="100"/>
          <a:sy n="86" d="100"/>
        </p:scale>
        <p:origin x="55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23B3C-5647-15DF-8EDE-3DE4B49DCE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AD7A1FC-E3EE-2614-133E-7F13A3ABEF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82A1210-C018-7865-25A4-20AD116EB5F4}"/>
              </a:ext>
            </a:extLst>
          </p:cNvPr>
          <p:cNvSpPr>
            <a:spLocks noGrp="1"/>
          </p:cNvSpPr>
          <p:nvPr>
            <p:ph type="dt" sz="half" idx="10"/>
          </p:nvPr>
        </p:nvSpPr>
        <p:spPr/>
        <p:txBody>
          <a:bodyPr/>
          <a:lstStyle/>
          <a:p>
            <a:fld id="{61003E50-F933-4F40-905E-7A9A039FB9D7}" type="datetimeFigureOut">
              <a:rPr lang="en-IN" smtClean="0"/>
              <a:t>13-11-2023</a:t>
            </a:fld>
            <a:endParaRPr lang="en-IN"/>
          </a:p>
        </p:txBody>
      </p:sp>
      <p:sp>
        <p:nvSpPr>
          <p:cNvPr id="5" name="Footer Placeholder 4">
            <a:extLst>
              <a:ext uri="{FF2B5EF4-FFF2-40B4-BE49-F238E27FC236}">
                <a16:creationId xmlns:a16="http://schemas.microsoft.com/office/drawing/2014/main" id="{85C31D0E-A0F1-A7D8-497A-5ED8E4DBE8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E72FF5-3984-996C-8597-0E3FA4F9C5FE}"/>
              </a:ext>
            </a:extLst>
          </p:cNvPr>
          <p:cNvSpPr>
            <a:spLocks noGrp="1"/>
          </p:cNvSpPr>
          <p:nvPr>
            <p:ph type="sldNum" sz="quarter" idx="12"/>
          </p:nvPr>
        </p:nvSpPr>
        <p:spPr/>
        <p:txBody>
          <a:bodyPr/>
          <a:lstStyle/>
          <a:p>
            <a:fld id="{4BD0C21F-40F4-4BAE-9E45-67EEB505C24A}" type="slidenum">
              <a:rPr lang="en-IN" smtClean="0"/>
              <a:t>‹#›</a:t>
            </a:fld>
            <a:endParaRPr lang="en-IN"/>
          </a:p>
        </p:txBody>
      </p:sp>
    </p:spTree>
    <p:extLst>
      <p:ext uri="{BB962C8B-B14F-4D97-AF65-F5344CB8AC3E}">
        <p14:creationId xmlns:p14="http://schemas.microsoft.com/office/powerpoint/2010/main" val="2891960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B2A42-5184-9541-5924-D9EC7476AF2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7619D3F-5ED7-B0FB-20FD-AFE3818E32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16E128-0CA6-5111-D38E-1D741A485566}"/>
              </a:ext>
            </a:extLst>
          </p:cNvPr>
          <p:cNvSpPr>
            <a:spLocks noGrp="1"/>
          </p:cNvSpPr>
          <p:nvPr>
            <p:ph type="dt" sz="half" idx="10"/>
          </p:nvPr>
        </p:nvSpPr>
        <p:spPr/>
        <p:txBody>
          <a:bodyPr/>
          <a:lstStyle/>
          <a:p>
            <a:fld id="{61003E50-F933-4F40-905E-7A9A039FB9D7}" type="datetimeFigureOut">
              <a:rPr lang="en-IN" smtClean="0"/>
              <a:t>13-11-2023</a:t>
            </a:fld>
            <a:endParaRPr lang="en-IN"/>
          </a:p>
        </p:txBody>
      </p:sp>
      <p:sp>
        <p:nvSpPr>
          <p:cNvPr id="5" name="Footer Placeholder 4">
            <a:extLst>
              <a:ext uri="{FF2B5EF4-FFF2-40B4-BE49-F238E27FC236}">
                <a16:creationId xmlns:a16="http://schemas.microsoft.com/office/drawing/2014/main" id="{6AC4F45C-4276-C1A7-94B1-192591BDE3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CDF8B6-6952-212E-9FDF-CEB05AA4D6D0}"/>
              </a:ext>
            </a:extLst>
          </p:cNvPr>
          <p:cNvSpPr>
            <a:spLocks noGrp="1"/>
          </p:cNvSpPr>
          <p:nvPr>
            <p:ph type="sldNum" sz="quarter" idx="12"/>
          </p:nvPr>
        </p:nvSpPr>
        <p:spPr/>
        <p:txBody>
          <a:bodyPr/>
          <a:lstStyle/>
          <a:p>
            <a:fld id="{4BD0C21F-40F4-4BAE-9E45-67EEB505C24A}" type="slidenum">
              <a:rPr lang="en-IN" smtClean="0"/>
              <a:t>‹#›</a:t>
            </a:fld>
            <a:endParaRPr lang="en-IN"/>
          </a:p>
        </p:txBody>
      </p:sp>
    </p:spTree>
    <p:extLst>
      <p:ext uri="{BB962C8B-B14F-4D97-AF65-F5344CB8AC3E}">
        <p14:creationId xmlns:p14="http://schemas.microsoft.com/office/powerpoint/2010/main" val="4102421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8FFC4B-2E99-B2C0-D40C-CF2BF9001B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C74BCB-90C4-D53F-2EDF-8FAB53B2A5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7FD1D5-8D64-0240-1370-311CF20429AF}"/>
              </a:ext>
            </a:extLst>
          </p:cNvPr>
          <p:cNvSpPr>
            <a:spLocks noGrp="1"/>
          </p:cNvSpPr>
          <p:nvPr>
            <p:ph type="dt" sz="half" idx="10"/>
          </p:nvPr>
        </p:nvSpPr>
        <p:spPr/>
        <p:txBody>
          <a:bodyPr/>
          <a:lstStyle/>
          <a:p>
            <a:fld id="{61003E50-F933-4F40-905E-7A9A039FB9D7}" type="datetimeFigureOut">
              <a:rPr lang="en-IN" smtClean="0"/>
              <a:t>13-11-2023</a:t>
            </a:fld>
            <a:endParaRPr lang="en-IN"/>
          </a:p>
        </p:txBody>
      </p:sp>
      <p:sp>
        <p:nvSpPr>
          <p:cNvPr id="5" name="Footer Placeholder 4">
            <a:extLst>
              <a:ext uri="{FF2B5EF4-FFF2-40B4-BE49-F238E27FC236}">
                <a16:creationId xmlns:a16="http://schemas.microsoft.com/office/drawing/2014/main" id="{7E1C4C3E-EC7A-0679-4DD6-CAF6E9348F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9DD61C-D3BE-0936-281C-999D0004002F}"/>
              </a:ext>
            </a:extLst>
          </p:cNvPr>
          <p:cNvSpPr>
            <a:spLocks noGrp="1"/>
          </p:cNvSpPr>
          <p:nvPr>
            <p:ph type="sldNum" sz="quarter" idx="12"/>
          </p:nvPr>
        </p:nvSpPr>
        <p:spPr/>
        <p:txBody>
          <a:bodyPr/>
          <a:lstStyle/>
          <a:p>
            <a:fld id="{4BD0C21F-40F4-4BAE-9E45-67EEB505C24A}" type="slidenum">
              <a:rPr lang="en-IN" smtClean="0"/>
              <a:t>‹#›</a:t>
            </a:fld>
            <a:endParaRPr lang="en-IN"/>
          </a:p>
        </p:txBody>
      </p:sp>
    </p:spTree>
    <p:extLst>
      <p:ext uri="{BB962C8B-B14F-4D97-AF65-F5344CB8AC3E}">
        <p14:creationId xmlns:p14="http://schemas.microsoft.com/office/powerpoint/2010/main" val="354307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D9AF8-5C29-0D6F-05E2-8DD83499492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FAAF80-44CA-5248-C428-3A9636A50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7CF8A8-7BFA-5AD4-3C4B-705921130095}"/>
              </a:ext>
            </a:extLst>
          </p:cNvPr>
          <p:cNvSpPr>
            <a:spLocks noGrp="1"/>
          </p:cNvSpPr>
          <p:nvPr>
            <p:ph type="dt" sz="half" idx="10"/>
          </p:nvPr>
        </p:nvSpPr>
        <p:spPr/>
        <p:txBody>
          <a:bodyPr/>
          <a:lstStyle/>
          <a:p>
            <a:fld id="{61003E50-F933-4F40-905E-7A9A039FB9D7}" type="datetimeFigureOut">
              <a:rPr lang="en-IN" smtClean="0"/>
              <a:t>13-11-2023</a:t>
            </a:fld>
            <a:endParaRPr lang="en-IN"/>
          </a:p>
        </p:txBody>
      </p:sp>
      <p:sp>
        <p:nvSpPr>
          <p:cNvPr id="5" name="Footer Placeholder 4">
            <a:extLst>
              <a:ext uri="{FF2B5EF4-FFF2-40B4-BE49-F238E27FC236}">
                <a16:creationId xmlns:a16="http://schemas.microsoft.com/office/drawing/2014/main" id="{292E6628-8E8C-58FC-0647-4439E09CF9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C2AF3C-C234-28DD-A26A-96CEA0884B13}"/>
              </a:ext>
            </a:extLst>
          </p:cNvPr>
          <p:cNvSpPr>
            <a:spLocks noGrp="1"/>
          </p:cNvSpPr>
          <p:nvPr>
            <p:ph type="sldNum" sz="quarter" idx="12"/>
          </p:nvPr>
        </p:nvSpPr>
        <p:spPr/>
        <p:txBody>
          <a:bodyPr/>
          <a:lstStyle/>
          <a:p>
            <a:fld id="{4BD0C21F-40F4-4BAE-9E45-67EEB505C24A}" type="slidenum">
              <a:rPr lang="en-IN" smtClean="0"/>
              <a:t>‹#›</a:t>
            </a:fld>
            <a:endParaRPr lang="en-IN"/>
          </a:p>
        </p:txBody>
      </p:sp>
    </p:spTree>
    <p:extLst>
      <p:ext uri="{BB962C8B-B14F-4D97-AF65-F5344CB8AC3E}">
        <p14:creationId xmlns:p14="http://schemas.microsoft.com/office/powerpoint/2010/main" val="3566003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F8D9-CC02-FE49-8DF4-47539AF0B3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45637ED-E45B-4B0A-6348-10C19A96C7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021008-3D4D-10F8-DA3C-D00795EDD263}"/>
              </a:ext>
            </a:extLst>
          </p:cNvPr>
          <p:cNvSpPr>
            <a:spLocks noGrp="1"/>
          </p:cNvSpPr>
          <p:nvPr>
            <p:ph type="dt" sz="half" idx="10"/>
          </p:nvPr>
        </p:nvSpPr>
        <p:spPr/>
        <p:txBody>
          <a:bodyPr/>
          <a:lstStyle/>
          <a:p>
            <a:fld id="{61003E50-F933-4F40-905E-7A9A039FB9D7}" type="datetimeFigureOut">
              <a:rPr lang="en-IN" smtClean="0"/>
              <a:t>13-11-2023</a:t>
            </a:fld>
            <a:endParaRPr lang="en-IN"/>
          </a:p>
        </p:txBody>
      </p:sp>
      <p:sp>
        <p:nvSpPr>
          <p:cNvPr id="5" name="Footer Placeholder 4">
            <a:extLst>
              <a:ext uri="{FF2B5EF4-FFF2-40B4-BE49-F238E27FC236}">
                <a16:creationId xmlns:a16="http://schemas.microsoft.com/office/drawing/2014/main" id="{39EE808A-9DC8-AD8F-416E-1CF6E0D866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AC0887-970E-4AA9-ADE1-18FC38B02D2A}"/>
              </a:ext>
            </a:extLst>
          </p:cNvPr>
          <p:cNvSpPr>
            <a:spLocks noGrp="1"/>
          </p:cNvSpPr>
          <p:nvPr>
            <p:ph type="sldNum" sz="quarter" idx="12"/>
          </p:nvPr>
        </p:nvSpPr>
        <p:spPr/>
        <p:txBody>
          <a:bodyPr/>
          <a:lstStyle/>
          <a:p>
            <a:fld id="{4BD0C21F-40F4-4BAE-9E45-67EEB505C24A}" type="slidenum">
              <a:rPr lang="en-IN" smtClean="0"/>
              <a:t>‹#›</a:t>
            </a:fld>
            <a:endParaRPr lang="en-IN"/>
          </a:p>
        </p:txBody>
      </p:sp>
    </p:spTree>
    <p:extLst>
      <p:ext uri="{BB962C8B-B14F-4D97-AF65-F5344CB8AC3E}">
        <p14:creationId xmlns:p14="http://schemas.microsoft.com/office/powerpoint/2010/main" val="3621198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A3BD9-FDD2-53DA-3686-8575DD59B0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075DD2F-6514-FE3E-2A12-6CF34D2CCF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669BC6-98E7-1674-53BC-7F3AE6E477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81DB2F3-35FF-0E71-F6F6-92DA0AB2BB90}"/>
              </a:ext>
            </a:extLst>
          </p:cNvPr>
          <p:cNvSpPr>
            <a:spLocks noGrp="1"/>
          </p:cNvSpPr>
          <p:nvPr>
            <p:ph type="dt" sz="half" idx="10"/>
          </p:nvPr>
        </p:nvSpPr>
        <p:spPr/>
        <p:txBody>
          <a:bodyPr/>
          <a:lstStyle/>
          <a:p>
            <a:fld id="{61003E50-F933-4F40-905E-7A9A039FB9D7}" type="datetimeFigureOut">
              <a:rPr lang="en-IN" smtClean="0"/>
              <a:t>13-11-2023</a:t>
            </a:fld>
            <a:endParaRPr lang="en-IN"/>
          </a:p>
        </p:txBody>
      </p:sp>
      <p:sp>
        <p:nvSpPr>
          <p:cNvPr id="6" name="Footer Placeholder 5">
            <a:extLst>
              <a:ext uri="{FF2B5EF4-FFF2-40B4-BE49-F238E27FC236}">
                <a16:creationId xmlns:a16="http://schemas.microsoft.com/office/drawing/2014/main" id="{816E24A7-A239-D4D3-3806-5CE5F5C3BA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1ECC0C-0BD5-0CD6-B01D-53B64E0281E5}"/>
              </a:ext>
            </a:extLst>
          </p:cNvPr>
          <p:cNvSpPr>
            <a:spLocks noGrp="1"/>
          </p:cNvSpPr>
          <p:nvPr>
            <p:ph type="sldNum" sz="quarter" idx="12"/>
          </p:nvPr>
        </p:nvSpPr>
        <p:spPr/>
        <p:txBody>
          <a:bodyPr/>
          <a:lstStyle/>
          <a:p>
            <a:fld id="{4BD0C21F-40F4-4BAE-9E45-67EEB505C24A}" type="slidenum">
              <a:rPr lang="en-IN" smtClean="0"/>
              <a:t>‹#›</a:t>
            </a:fld>
            <a:endParaRPr lang="en-IN"/>
          </a:p>
        </p:txBody>
      </p:sp>
    </p:spTree>
    <p:extLst>
      <p:ext uri="{BB962C8B-B14F-4D97-AF65-F5344CB8AC3E}">
        <p14:creationId xmlns:p14="http://schemas.microsoft.com/office/powerpoint/2010/main" val="5029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BA6D9-6B7A-352A-0916-18F3DA0B78A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45249F-FAE0-0B56-5A7D-28C9588313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0216B4-9E86-34A0-4707-2801072B9B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66D60AC-FC94-6F83-85F8-09C960E154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778F32-9937-2CF9-CD31-1C9FF86731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1ED0D43-2AFA-D9CC-A879-05C4C243A9E0}"/>
              </a:ext>
            </a:extLst>
          </p:cNvPr>
          <p:cNvSpPr>
            <a:spLocks noGrp="1"/>
          </p:cNvSpPr>
          <p:nvPr>
            <p:ph type="dt" sz="half" idx="10"/>
          </p:nvPr>
        </p:nvSpPr>
        <p:spPr/>
        <p:txBody>
          <a:bodyPr/>
          <a:lstStyle/>
          <a:p>
            <a:fld id="{61003E50-F933-4F40-905E-7A9A039FB9D7}" type="datetimeFigureOut">
              <a:rPr lang="en-IN" smtClean="0"/>
              <a:t>13-11-2023</a:t>
            </a:fld>
            <a:endParaRPr lang="en-IN"/>
          </a:p>
        </p:txBody>
      </p:sp>
      <p:sp>
        <p:nvSpPr>
          <p:cNvPr id="8" name="Footer Placeholder 7">
            <a:extLst>
              <a:ext uri="{FF2B5EF4-FFF2-40B4-BE49-F238E27FC236}">
                <a16:creationId xmlns:a16="http://schemas.microsoft.com/office/drawing/2014/main" id="{C3AA1ED6-78F1-EE92-4676-6DC722E7569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7F04D98-600A-574A-175E-925F869DB17B}"/>
              </a:ext>
            </a:extLst>
          </p:cNvPr>
          <p:cNvSpPr>
            <a:spLocks noGrp="1"/>
          </p:cNvSpPr>
          <p:nvPr>
            <p:ph type="sldNum" sz="quarter" idx="12"/>
          </p:nvPr>
        </p:nvSpPr>
        <p:spPr/>
        <p:txBody>
          <a:bodyPr/>
          <a:lstStyle/>
          <a:p>
            <a:fld id="{4BD0C21F-40F4-4BAE-9E45-67EEB505C24A}" type="slidenum">
              <a:rPr lang="en-IN" smtClean="0"/>
              <a:t>‹#›</a:t>
            </a:fld>
            <a:endParaRPr lang="en-IN"/>
          </a:p>
        </p:txBody>
      </p:sp>
    </p:spTree>
    <p:extLst>
      <p:ext uri="{BB962C8B-B14F-4D97-AF65-F5344CB8AC3E}">
        <p14:creationId xmlns:p14="http://schemas.microsoft.com/office/powerpoint/2010/main" val="845186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93433-824B-92C3-C438-E9BBDA32C16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6C5BCAD-2FEC-9898-6FC0-657C7E69F977}"/>
              </a:ext>
            </a:extLst>
          </p:cNvPr>
          <p:cNvSpPr>
            <a:spLocks noGrp="1"/>
          </p:cNvSpPr>
          <p:nvPr>
            <p:ph type="dt" sz="half" idx="10"/>
          </p:nvPr>
        </p:nvSpPr>
        <p:spPr/>
        <p:txBody>
          <a:bodyPr/>
          <a:lstStyle/>
          <a:p>
            <a:fld id="{61003E50-F933-4F40-905E-7A9A039FB9D7}" type="datetimeFigureOut">
              <a:rPr lang="en-IN" smtClean="0"/>
              <a:t>13-11-2023</a:t>
            </a:fld>
            <a:endParaRPr lang="en-IN"/>
          </a:p>
        </p:txBody>
      </p:sp>
      <p:sp>
        <p:nvSpPr>
          <p:cNvPr id="4" name="Footer Placeholder 3">
            <a:extLst>
              <a:ext uri="{FF2B5EF4-FFF2-40B4-BE49-F238E27FC236}">
                <a16:creationId xmlns:a16="http://schemas.microsoft.com/office/drawing/2014/main" id="{B285AD07-1360-A062-9641-B1B63364A0D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1E99810-B9A7-0E12-38C7-1EB04F9B8306}"/>
              </a:ext>
            </a:extLst>
          </p:cNvPr>
          <p:cNvSpPr>
            <a:spLocks noGrp="1"/>
          </p:cNvSpPr>
          <p:nvPr>
            <p:ph type="sldNum" sz="quarter" idx="12"/>
          </p:nvPr>
        </p:nvSpPr>
        <p:spPr/>
        <p:txBody>
          <a:bodyPr/>
          <a:lstStyle/>
          <a:p>
            <a:fld id="{4BD0C21F-40F4-4BAE-9E45-67EEB505C24A}" type="slidenum">
              <a:rPr lang="en-IN" smtClean="0"/>
              <a:t>‹#›</a:t>
            </a:fld>
            <a:endParaRPr lang="en-IN"/>
          </a:p>
        </p:txBody>
      </p:sp>
    </p:spTree>
    <p:extLst>
      <p:ext uri="{BB962C8B-B14F-4D97-AF65-F5344CB8AC3E}">
        <p14:creationId xmlns:p14="http://schemas.microsoft.com/office/powerpoint/2010/main" val="181200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57B9E3-860B-E89E-3903-3DE40DEED16B}"/>
              </a:ext>
            </a:extLst>
          </p:cNvPr>
          <p:cNvSpPr>
            <a:spLocks noGrp="1"/>
          </p:cNvSpPr>
          <p:nvPr>
            <p:ph type="dt" sz="half" idx="10"/>
          </p:nvPr>
        </p:nvSpPr>
        <p:spPr/>
        <p:txBody>
          <a:bodyPr/>
          <a:lstStyle/>
          <a:p>
            <a:fld id="{61003E50-F933-4F40-905E-7A9A039FB9D7}" type="datetimeFigureOut">
              <a:rPr lang="en-IN" smtClean="0"/>
              <a:t>13-11-2023</a:t>
            </a:fld>
            <a:endParaRPr lang="en-IN"/>
          </a:p>
        </p:txBody>
      </p:sp>
      <p:sp>
        <p:nvSpPr>
          <p:cNvPr id="3" name="Footer Placeholder 2">
            <a:extLst>
              <a:ext uri="{FF2B5EF4-FFF2-40B4-BE49-F238E27FC236}">
                <a16:creationId xmlns:a16="http://schemas.microsoft.com/office/drawing/2014/main" id="{BA4814E6-1B14-4834-05F7-9439FF4768E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3A3FEB9-1525-7AF4-0E05-2473B5407F93}"/>
              </a:ext>
            </a:extLst>
          </p:cNvPr>
          <p:cNvSpPr>
            <a:spLocks noGrp="1"/>
          </p:cNvSpPr>
          <p:nvPr>
            <p:ph type="sldNum" sz="quarter" idx="12"/>
          </p:nvPr>
        </p:nvSpPr>
        <p:spPr/>
        <p:txBody>
          <a:bodyPr/>
          <a:lstStyle/>
          <a:p>
            <a:fld id="{4BD0C21F-40F4-4BAE-9E45-67EEB505C24A}" type="slidenum">
              <a:rPr lang="en-IN" smtClean="0"/>
              <a:t>‹#›</a:t>
            </a:fld>
            <a:endParaRPr lang="en-IN"/>
          </a:p>
        </p:txBody>
      </p:sp>
    </p:spTree>
    <p:extLst>
      <p:ext uri="{BB962C8B-B14F-4D97-AF65-F5344CB8AC3E}">
        <p14:creationId xmlns:p14="http://schemas.microsoft.com/office/powerpoint/2010/main" val="1088376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9BB61-E35F-862C-1C17-9E174A2CC7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2A43F11-E25E-F90A-DACD-69ADA1C788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2C308DD-1AF8-B32F-235E-E6B3B9C06E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4C0692-CC50-489A-6BF5-DA052105E556}"/>
              </a:ext>
            </a:extLst>
          </p:cNvPr>
          <p:cNvSpPr>
            <a:spLocks noGrp="1"/>
          </p:cNvSpPr>
          <p:nvPr>
            <p:ph type="dt" sz="half" idx="10"/>
          </p:nvPr>
        </p:nvSpPr>
        <p:spPr/>
        <p:txBody>
          <a:bodyPr/>
          <a:lstStyle/>
          <a:p>
            <a:fld id="{61003E50-F933-4F40-905E-7A9A039FB9D7}" type="datetimeFigureOut">
              <a:rPr lang="en-IN" smtClean="0"/>
              <a:t>13-11-2023</a:t>
            </a:fld>
            <a:endParaRPr lang="en-IN"/>
          </a:p>
        </p:txBody>
      </p:sp>
      <p:sp>
        <p:nvSpPr>
          <p:cNvPr id="6" name="Footer Placeholder 5">
            <a:extLst>
              <a:ext uri="{FF2B5EF4-FFF2-40B4-BE49-F238E27FC236}">
                <a16:creationId xmlns:a16="http://schemas.microsoft.com/office/drawing/2014/main" id="{C551BA87-F5EB-0EBB-AF7B-EEEC8D084A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CD742C-4BF9-42E2-7DD2-BCEEE146E7F0}"/>
              </a:ext>
            </a:extLst>
          </p:cNvPr>
          <p:cNvSpPr>
            <a:spLocks noGrp="1"/>
          </p:cNvSpPr>
          <p:nvPr>
            <p:ph type="sldNum" sz="quarter" idx="12"/>
          </p:nvPr>
        </p:nvSpPr>
        <p:spPr/>
        <p:txBody>
          <a:bodyPr/>
          <a:lstStyle/>
          <a:p>
            <a:fld id="{4BD0C21F-40F4-4BAE-9E45-67EEB505C24A}" type="slidenum">
              <a:rPr lang="en-IN" smtClean="0"/>
              <a:t>‹#›</a:t>
            </a:fld>
            <a:endParaRPr lang="en-IN"/>
          </a:p>
        </p:txBody>
      </p:sp>
    </p:spTree>
    <p:extLst>
      <p:ext uri="{BB962C8B-B14F-4D97-AF65-F5344CB8AC3E}">
        <p14:creationId xmlns:p14="http://schemas.microsoft.com/office/powerpoint/2010/main" val="1853925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096EE-87A2-2B55-3337-C72AAB8A6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4F779A1-4970-4DCF-4FB5-1260441BDF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23001BE-16EA-26AA-ABBC-3BECB6255C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1DC79-8B38-733D-CE14-06CAED3D28A3}"/>
              </a:ext>
            </a:extLst>
          </p:cNvPr>
          <p:cNvSpPr>
            <a:spLocks noGrp="1"/>
          </p:cNvSpPr>
          <p:nvPr>
            <p:ph type="dt" sz="half" idx="10"/>
          </p:nvPr>
        </p:nvSpPr>
        <p:spPr/>
        <p:txBody>
          <a:bodyPr/>
          <a:lstStyle/>
          <a:p>
            <a:fld id="{61003E50-F933-4F40-905E-7A9A039FB9D7}" type="datetimeFigureOut">
              <a:rPr lang="en-IN" smtClean="0"/>
              <a:t>13-11-2023</a:t>
            </a:fld>
            <a:endParaRPr lang="en-IN"/>
          </a:p>
        </p:txBody>
      </p:sp>
      <p:sp>
        <p:nvSpPr>
          <p:cNvPr id="6" name="Footer Placeholder 5">
            <a:extLst>
              <a:ext uri="{FF2B5EF4-FFF2-40B4-BE49-F238E27FC236}">
                <a16:creationId xmlns:a16="http://schemas.microsoft.com/office/drawing/2014/main" id="{7E4CB7D1-606F-B09B-C27A-47C8C6EE03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69C370-CA02-4FDD-ABD3-E67E9AA16A43}"/>
              </a:ext>
            </a:extLst>
          </p:cNvPr>
          <p:cNvSpPr>
            <a:spLocks noGrp="1"/>
          </p:cNvSpPr>
          <p:nvPr>
            <p:ph type="sldNum" sz="quarter" idx="12"/>
          </p:nvPr>
        </p:nvSpPr>
        <p:spPr/>
        <p:txBody>
          <a:bodyPr/>
          <a:lstStyle/>
          <a:p>
            <a:fld id="{4BD0C21F-40F4-4BAE-9E45-67EEB505C24A}" type="slidenum">
              <a:rPr lang="en-IN" smtClean="0"/>
              <a:t>‹#›</a:t>
            </a:fld>
            <a:endParaRPr lang="en-IN"/>
          </a:p>
        </p:txBody>
      </p:sp>
    </p:spTree>
    <p:extLst>
      <p:ext uri="{BB962C8B-B14F-4D97-AF65-F5344CB8AC3E}">
        <p14:creationId xmlns:p14="http://schemas.microsoft.com/office/powerpoint/2010/main" val="2599125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986BBF-C13F-EDF4-201E-3C3BC90C8D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704D3E-206C-C882-58BF-76E45D5F4D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11F767-B945-11F7-7EC3-064F47506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003E50-F933-4F40-905E-7A9A039FB9D7}" type="datetimeFigureOut">
              <a:rPr lang="en-IN" smtClean="0"/>
              <a:t>13-11-2023</a:t>
            </a:fld>
            <a:endParaRPr lang="en-IN"/>
          </a:p>
        </p:txBody>
      </p:sp>
      <p:sp>
        <p:nvSpPr>
          <p:cNvPr id="5" name="Footer Placeholder 4">
            <a:extLst>
              <a:ext uri="{FF2B5EF4-FFF2-40B4-BE49-F238E27FC236}">
                <a16:creationId xmlns:a16="http://schemas.microsoft.com/office/drawing/2014/main" id="{E8679CCF-0E67-C979-3D51-A885311169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D8D6CC4-330F-5C8D-968B-CF6C82DBFB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D0C21F-40F4-4BAE-9E45-67EEB505C24A}" type="slidenum">
              <a:rPr lang="en-IN" smtClean="0"/>
              <a:t>‹#›</a:t>
            </a:fld>
            <a:endParaRPr lang="en-IN"/>
          </a:p>
        </p:txBody>
      </p:sp>
    </p:spTree>
    <p:extLst>
      <p:ext uri="{BB962C8B-B14F-4D97-AF65-F5344CB8AC3E}">
        <p14:creationId xmlns:p14="http://schemas.microsoft.com/office/powerpoint/2010/main" val="929972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8.webp"/><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pm"/><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ocs.scala-lang.org/getting-started/index.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2" Type="http://schemas.openxmlformats.org/officeDocument/2006/relationships/image" Target="../media/image53.webp"/><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0.webp"/><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1.webp"/><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A158-05DB-9124-C6E9-7ACDE7D5FD45}"/>
              </a:ext>
            </a:extLst>
          </p:cNvPr>
          <p:cNvSpPr>
            <a:spLocks noGrp="1"/>
          </p:cNvSpPr>
          <p:nvPr>
            <p:ph type="ctrTitle"/>
          </p:nvPr>
        </p:nvSpPr>
        <p:spPr>
          <a:xfrm>
            <a:off x="1524000" y="500926"/>
            <a:ext cx="9144000" cy="2387600"/>
          </a:xfrm>
        </p:spPr>
        <p:txBody>
          <a:bodyPr/>
          <a:lstStyle/>
          <a:p>
            <a:r>
              <a:rPr lang="en-US" dirty="0"/>
              <a:t>Module V- Programming Models and Advances</a:t>
            </a:r>
            <a:endParaRPr lang="en-IN" dirty="0"/>
          </a:p>
        </p:txBody>
      </p:sp>
      <p:sp>
        <p:nvSpPr>
          <p:cNvPr id="3" name="Subtitle 2">
            <a:extLst>
              <a:ext uri="{FF2B5EF4-FFF2-40B4-BE49-F238E27FC236}">
                <a16:creationId xmlns:a16="http://schemas.microsoft.com/office/drawing/2014/main" id="{7AB03585-63DC-E4BB-E426-7FA0F65CFB5C}"/>
              </a:ext>
            </a:extLst>
          </p:cNvPr>
          <p:cNvSpPr>
            <a:spLocks noGrp="1"/>
          </p:cNvSpPr>
          <p:nvPr>
            <p:ph type="subTitle" idx="1"/>
          </p:nvPr>
        </p:nvSpPr>
        <p:spPr>
          <a:xfrm>
            <a:off x="1524000" y="4338884"/>
            <a:ext cx="9144000" cy="1655762"/>
          </a:xfrm>
        </p:spPr>
        <p:txBody>
          <a:bodyPr/>
          <a:lstStyle/>
          <a:p>
            <a:r>
              <a:rPr lang="en-US" dirty="0"/>
              <a:t>Dr. </a:t>
            </a:r>
            <a:r>
              <a:rPr lang="en-US" dirty="0" err="1"/>
              <a:t>Madhukrishna</a:t>
            </a:r>
            <a:r>
              <a:rPr lang="en-US" dirty="0"/>
              <a:t> </a:t>
            </a:r>
            <a:r>
              <a:rPr lang="en-US" dirty="0" err="1"/>
              <a:t>Priyadarsini</a:t>
            </a:r>
            <a:endParaRPr lang="en-US" dirty="0"/>
          </a:p>
          <a:p>
            <a:r>
              <a:rPr lang="en-US" dirty="0"/>
              <a:t>Assistant Professor</a:t>
            </a:r>
          </a:p>
          <a:p>
            <a:r>
              <a:rPr lang="en-US" dirty="0"/>
              <a:t>NIT Trichy</a:t>
            </a:r>
            <a:endParaRPr lang="en-IN" dirty="0"/>
          </a:p>
          <a:p>
            <a:endParaRPr lang="en-IN" dirty="0"/>
          </a:p>
        </p:txBody>
      </p:sp>
    </p:spTree>
    <p:extLst>
      <p:ext uri="{BB962C8B-B14F-4D97-AF65-F5344CB8AC3E}">
        <p14:creationId xmlns:p14="http://schemas.microsoft.com/office/powerpoint/2010/main" val="2019249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7C5B53-835E-030A-F361-D49BB7785C96}"/>
                  </a:ext>
                </a:extLst>
              </p:cNvPr>
              <p:cNvSpPr>
                <a:spLocks noGrp="1"/>
              </p:cNvSpPr>
              <p:nvPr>
                <p:ph idx="1"/>
              </p:nvPr>
            </p:nvSpPr>
            <p:spPr>
              <a:xfrm>
                <a:off x="257452" y="1225118"/>
                <a:ext cx="11683014" cy="5406501"/>
              </a:xfrm>
            </p:spPr>
            <p:txBody>
              <a:bodyPr>
                <a:normAutofit/>
              </a:bodyPr>
              <a:lstStyle/>
              <a:p>
                <a:r>
                  <a:rPr lang="en-US" dirty="0"/>
                  <a:t>Reduce Phase:</a:t>
                </a:r>
              </a:p>
              <a:p>
                <a:pPr marL="0" indent="0">
                  <a:buNone/>
                </a:pPr>
                <a:endParaRPr lang="en-US" dirty="0"/>
              </a:p>
              <a:p>
                <a:pPr lvl="1">
                  <a:buFont typeface="Wingdings" panose="05000000000000000000" pitchFamily="2" charset="2"/>
                  <a:buChar char="Ø"/>
                </a:pPr>
                <a:r>
                  <a:rPr lang="en-IN" dirty="0"/>
                  <a:t>The master informs the reducers where the partial computation have been stored on local files of respective mappers</a:t>
                </a:r>
              </a:p>
              <a:p>
                <a:pPr marL="457200" lvl="1" indent="0">
                  <a:buNone/>
                </a:pPr>
                <a:endParaRPr lang="en-IN" dirty="0"/>
              </a:p>
              <a:p>
                <a:pPr lvl="1">
                  <a:buFont typeface="Wingdings" panose="05000000000000000000" pitchFamily="2" charset="2"/>
                  <a:buChar char="Ø"/>
                </a:pPr>
                <a:r>
                  <a:rPr lang="en-IN" dirty="0"/>
                  <a:t>Reducers make remote procedure call to the mappers to fetch the files</a:t>
                </a:r>
              </a:p>
              <a:p>
                <a:pPr lvl="1">
                  <a:buFont typeface="Wingdings" panose="05000000000000000000" pitchFamily="2" charset="2"/>
                  <a:buChar char="Ø"/>
                </a:pPr>
                <a:endParaRPr lang="en-IN" dirty="0"/>
              </a:p>
              <a:p>
                <a:pPr lvl="1">
                  <a:buFont typeface="Wingdings" panose="05000000000000000000" pitchFamily="2" charset="2"/>
                  <a:buChar char="Ø"/>
                </a:pPr>
                <a:r>
                  <a:rPr lang="en-IN" dirty="0"/>
                  <a:t>Each reducer groups the results of the map step using the same key and performs a function f on the list of values that correspond to these key values:</a:t>
                </a:r>
              </a:p>
              <a:p>
                <a:pPr marL="457200" lvl="1" indent="0" algn="ctr">
                  <a:buNone/>
                </a:pPr>
                <a:endParaRPr lang="en-US" b="0" i="1" dirty="0">
                  <a:latin typeface="Cambria Math" panose="02040503050406030204" pitchFamily="18" charset="0"/>
                </a:endParaRPr>
              </a:p>
              <a:p>
                <a:pPr marL="457200" lvl="1"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𝑟𝑒𝑑𝑢𝑐𝑒</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2,[</m:t>
                          </m:r>
                          <m:r>
                            <a:rPr lang="en-US" b="0" i="1" smtClean="0">
                              <a:latin typeface="Cambria Math" panose="02040503050406030204" pitchFamily="18" charset="0"/>
                            </a:rPr>
                            <m:t>𝑉</m:t>
                          </m:r>
                          <m:r>
                            <a:rPr lang="en-US" b="0" i="1" smtClean="0">
                              <a:latin typeface="Cambria Math" panose="02040503050406030204" pitchFamily="18" charset="0"/>
                            </a:rPr>
                            <m:t>2]</m:t>
                          </m:r>
                        </m:e>
                      </m:d>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2,</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2])</m:t>
                      </m:r>
                    </m:oMath>
                  </m:oMathPara>
                </a14:m>
                <a:endParaRPr lang="en-IN" dirty="0"/>
              </a:p>
              <a:p>
                <a:pPr marL="457200" lvl="1" indent="0" algn="ctr">
                  <a:buNone/>
                </a:pPr>
                <a:endParaRPr lang="en-IN" dirty="0"/>
              </a:p>
              <a:p>
                <a:pPr lvl="1" algn="just">
                  <a:buFont typeface="Wingdings" panose="05000000000000000000" pitchFamily="2" charset="2"/>
                  <a:buChar char="Ø"/>
                </a:pPr>
                <a:r>
                  <a:rPr lang="en-IN" dirty="0"/>
                  <a:t>Final results are written back to the GFS file system</a:t>
                </a:r>
              </a:p>
              <a:p>
                <a:pPr marL="457200" lvl="1" indent="0" algn="just">
                  <a:buNone/>
                </a:pPr>
                <a:endParaRPr lang="en-IN" dirty="0"/>
              </a:p>
            </p:txBody>
          </p:sp>
        </mc:Choice>
        <mc:Fallback xmlns="">
          <p:sp>
            <p:nvSpPr>
              <p:cNvPr id="3" name="Content Placeholder 2">
                <a:extLst>
                  <a:ext uri="{FF2B5EF4-FFF2-40B4-BE49-F238E27FC236}">
                    <a16:creationId xmlns:a16="http://schemas.microsoft.com/office/drawing/2014/main" id="{717C5B53-835E-030A-F361-D49BB7785C96}"/>
                  </a:ext>
                </a:extLst>
              </p:cNvPr>
              <p:cNvSpPr>
                <a:spLocks noGrp="1" noRot="1" noChangeAspect="1" noMove="1" noResize="1" noEditPoints="1" noAdjustHandles="1" noChangeArrowheads="1" noChangeShapeType="1" noTextEdit="1"/>
              </p:cNvSpPr>
              <p:nvPr>
                <p:ph idx="1"/>
              </p:nvPr>
            </p:nvSpPr>
            <p:spPr>
              <a:xfrm>
                <a:off x="257452" y="1225118"/>
                <a:ext cx="11683014" cy="5406501"/>
              </a:xfrm>
              <a:blipFill>
                <a:blip r:embed="rId2"/>
                <a:stretch>
                  <a:fillRect l="-939" t="-1917"/>
                </a:stretch>
              </a:blipFill>
            </p:spPr>
            <p:txBody>
              <a:bodyPr/>
              <a:lstStyle/>
              <a:p>
                <a:r>
                  <a:rPr lang="en-IN">
                    <a:noFill/>
                  </a:rPr>
                  <a:t> </a:t>
                </a:r>
              </a:p>
            </p:txBody>
          </p:sp>
        </mc:Fallback>
      </mc:AlternateContent>
    </p:spTree>
    <p:extLst>
      <p:ext uri="{BB962C8B-B14F-4D97-AF65-F5344CB8AC3E}">
        <p14:creationId xmlns:p14="http://schemas.microsoft.com/office/powerpoint/2010/main" val="34904293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5B913-6C4E-8040-B85C-C89C4978F258}"/>
              </a:ext>
            </a:extLst>
          </p:cNvPr>
          <p:cNvSpPr>
            <a:spLocks noGrp="1"/>
          </p:cNvSpPr>
          <p:nvPr>
            <p:ph type="title"/>
          </p:nvPr>
        </p:nvSpPr>
        <p:spPr>
          <a:xfrm>
            <a:off x="177553" y="126571"/>
            <a:ext cx="10515600" cy="744584"/>
          </a:xfrm>
        </p:spPr>
        <p:txBody>
          <a:bodyPr/>
          <a:lstStyle/>
          <a:p>
            <a:r>
              <a:rPr lang="en-IN" b="1" dirty="0"/>
              <a:t>Fog Computing</a:t>
            </a:r>
          </a:p>
        </p:txBody>
      </p:sp>
      <p:sp>
        <p:nvSpPr>
          <p:cNvPr id="3" name="Content Placeholder 2">
            <a:extLst>
              <a:ext uri="{FF2B5EF4-FFF2-40B4-BE49-F238E27FC236}">
                <a16:creationId xmlns:a16="http://schemas.microsoft.com/office/drawing/2014/main" id="{81C6A5BA-01D0-F2FD-6BDD-60AA467F4915}"/>
              </a:ext>
            </a:extLst>
          </p:cNvPr>
          <p:cNvSpPr>
            <a:spLocks noGrp="1"/>
          </p:cNvSpPr>
          <p:nvPr>
            <p:ph idx="1"/>
          </p:nvPr>
        </p:nvSpPr>
        <p:spPr>
          <a:xfrm>
            <a:off x="177553" y="1216242"/>
            <a:ext cx="11789545" cy="5489696"/>
          </a:xfrm>
        </p:spPr>
        <p:txBody>
          <a:bodyPr>
            <a:normAutofit lnSpcReduction="10000"/>
          </a:bodyPr>
          <a:lstStyle/>
          <a:p>
            <a:pPr marL="0" indent="0">
              <a:buNone/>
            </a:pPr>
            <a:r>
              <a:rPr lang="en-IN" dirty="0"/>
              <a:t>Challenges of cloud computing:</a:t>
            </a:r>
          </a:p>
          <a:p>
            <a:r>
              <a:rPr lang="en-IN" dirty="0"/>
              <a:t>Processing of huge data in a </a:t>
            </a:r>
            <a:r>
              <a:rPr lang="en-IN" dirty="0" err="1"/>
              <a:t>datacenter</a:t>
            </a:r>
            <a:r>
              <a:rPr lang="en-IN" dirty="0"/>
              <a:t>.</a:t>
            </a:r>
          </a:p>
          <a:p>
            <a:r>
              <a:rPr lang="en-IN" dirty="0" err="1"/>
              <a:t>Datacenter</a:t>
            </a:r>
            <a:r>
              <a:rPr lang="en-IN" dirty="0"/>
              <a:t> may be privately hosted by the organization (private cloud set up) or publicly available by paying rent (public cloud).</a:t>
            </a:r>
          </a:p>
          <a:p>
            <a:r>
              <a:rPr lang="en-IN" dirty="0"/>
              <a:t>All the necessary information has to be uploaded to the cloud for processing and extracting knowledge from it.</a:t>
            </a:r>
          </a:p>
          <a:p>
            <a:pPr marL="0" indent="0">
              <a:buNone/>
            </a:pPr>
            <a:r>
              <a:rPr lang="en-IN" dirty="0"/>
              <a:t>Issues with cloud-only computing:</a:t>
            </a:r>
          </a:p>
          <a:p>
            <a:r>
              <a:rPr lang="en-IN" dirty="0"/>
              <a:t>Communication takes a long time due to human-smart phone interaction.</a:t>
            </a:r>
          </a:p>
          <a:p>
            <a:r>
              <a:rPr lang="en-IN" dirty="0" err="1"/>
              <a:t>Datacenters</a:t>
            </a:r>
            <a:r>
              <a:rPr lang="en-IN" dirty="0"/>
              <a:t> are centralized, so all the data from different regions can cause congestion in the core network.</a:t>
            </a:r>
          </a:p>
          <a:p>
            <a:r>
              <a:rPr lang="en-IN" dirty="0"/>
              <a:t>Such a task requires very low response time, to prevent further crashes or traffic jam. </a:t>
            </a:r>
          </a:p>
        </p:txBody>
      </p:sp>
    </p:spTree>
    <p:extLst>
      <p:ext uri="{BB962C8B-B14F-4D97-AF65-F5344CB8AC3E}">
        <p14:creationId xmlns:p14="http://schemas.microsoft.com/office/powerpoint/2010/main" val="18774144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00546-8A0D-1EC3-8FB3-CBC884ED8DDC}"/>
              </a:ext>
            </a:extLst>
          </p:cNvPr>
          <p:cNvSpPr>
            <a:spLocks noGrp="1"/>
          </p:cNvSpPr>
          <p:nvPr>
            <p:ph type="title"/>
          </p:nvPr>
        </p:nvSpPr>
        <p:spPr>
          <a:xfrm>
            <a:off x="292963" y="148876"/>
            <a:ext cx="10515600" cy="532161"/>
          </a:xfrm>
        </p:spPr>
        <p:txBody>
          <a:bodyPr>
            <a:normAutofit fontScale="90000"/>
          </a:bodyPr>
          <a:lstStyle/>
          <a:p>
            <a:endParaRPr lang="en-IN"/>
          </a:p>
        </p:txBody>
      </p:sp>
      <p:sp>
        <p:nvSpPr>
          <p:cNvPr id="3" name="Content Placeholder 2">
            <a:extLst>
              <a:ext uri="{FF2B5EF4-FFF2-40B4-BE49-F238E27FC236}">
                <a16:creationId xmlns:a16="http://schemas.microsoft.com/office/drawing/2014/main" id="{86B3A2F9-C431-F24D-14BB-C09022DA063E}"/>
              </a:ext>
            </a:extLst>
          </p:cNvPr>
          <p:cNvSpPr>
            <a:spLocks noGrp="1"/>
          </p:cNvSpPr>
          <p:nvPr>
            <p:ph idx="1"/>
          </p:nvPr>
        </p:nvSpPr>
        <p:spPr>
          <a:xfrm>
            <a:off x="186431" y="1180730"/>
            <a:ext cx="11833934" cy="5528393"/>
          </a:xfrm>
        </p:spPr>
        <p:txBody>
          <a:bodyPr/>
          <a:lstStyle/>
          <a:p>
            <a:r>
              <a:rPr lang="en-IN" dirty="0"/>
              <a:t>Fog computing is known as fogging computing, it is a model in which data processing and applications are concentrated in devices at the network edge rather than existing almost entirely in the cloud.</a:t>
            </a:r>
          </a:p>
          <a:p>
            <a:r>
              <a:rPr lang="en-IN" dirty="0"/>
              <a:t>The term “Fog computing” was introduced by the cisco systems as new model to ease wireless data transfer to distributed services in the Internet of things (IoT) paradigm.</a:t>
            </a:r>
          </a:p>
          <a:p>
            <a:r>
              <a:rPr lang="en-IN" dirty="0"/>
              <a:t>Cisco’s vision of fog computing is to enable applications on billion of connected devices to run directly at the network edge.</a:t>
            </a:r>
          </a:p>
          <a:p>
            <a:pPr lvl="1"/>
            <a:r>
              <a:rPr lang="en-IN" dirty="0"/>
              <a:t>Users can develop, run, manage network applications on cisco framework of networked devices, including hardened routers and switches.</a:t>
            </a:r>
          </a:p>
          <a:p>
            <a:pPr lvl="1"/>
            <a:r>
              <a:rPr lang="en-IN" dirty="0"/>
              <a:t>Cisco brings the open source Linux and network operating system together in a single networked device.</a:t>
            </a:r>
          </a:p>
        </p:txBody>
      </p:sp>
    </p:spTree>
    <p:extLst>
      <p:ext uri="{BB962C8B-B14F-4D97-AF65-F5344CB8AC3E}">
        <p14:creationId xmlns:p14="http://schemas.microsoft.com/office/powerpoint/2010/main" val="17742683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ABBD00-8179-DE8C-D3EE-90424932C386}"/>
              </a:ext>
            </a:extLst>
          </p:cNvPr>
          <p:cNvSpPr>
            <a:spLocks noGrp="1"/>
          </p:cNvSpPr>
          <p:nvPr>
            <p:ph sz="half" idx="1"/>
          </p:nvPr>
        </p:nvSpPr>
        <p:spPr>
          <a:xfrm>
            <a:off x="150920" y="97654"/>
            <a:ext cx="6365290" cy="6684886"/>
          </a:xfrm>
        </p:spPr>
        <p:txBody>
          <a:bodyPr>
            <a:normAutofit fontScale="92500" lnSpcReduction="20000"/>
          </a:bodyPr>
          <a:lstStyle/>
          <a:p>
            <a:pPr algn="just"/>
            <a:r>
              <a:rPr lang="en-IN" dirty="0"/>
              <a:t>Bringing intelligence down from the cloud close to the ground/end-user.</a:t>
            </a:r>
          </a:p>
          <a:p>
            <a:pPr algn="just"/>
            <a:r>
              <a:rPr lang="en-IN" dirty="0"/>
              <a:t>Cellular base stations, network routers, Wi-fi gateways will be capable of running applications.</a:t>
            </a:r>
          </a:p>
          <a:p>
            <a:pPr algn="just"/>
            <a:r>
              <a:rPr lang="en-IN" dirty="0"/>
              <a:t>End devices like sensors are able to perform basic data processing.</a:t>
            </a:r>
          </a:p>
          <a:p>
            <a:pPr algn="just"/>
            <a:r>
              <a:rPr lang="en-IN" dirty="0"/>
              <a:t>Processing close to devices lowers response time, enabling real- time applications.</a:t>
            </a:r>
          </a:p>
          <a:p>
            <a:pPr algn="just"/>
            <a:r>
              <a:rPr lang="en-IN" dirty="0"/>
              <a:t>It enables some of transactions and resources at the edge of the cloud, rather than establishing channels for cloud storage and utilization.</a:t>
            </a:r>
          </a:p>
          <a:p>
            <a:pPr algn="just"/>
            <a:r>
              <a:rPr lang="en-IN" dirty="0"/>
              <a:t>It reduces the need for bandwidth by not sending every bit of information over cloud channels, and instead aggregating it at certain access points.</a:t>
            </a:r>
          </a:p>
          <a:p>
            <a:pPr algn="just"/>
            <a:r>
              <a:rPr lang="en-IN" dirty="0"/>
              <a:t>These kind of distributed strategy, may help in lowering cost and improve efficiencies. </a:t>
            </a:r>
          </a:p>
          <a:p>
            <a:endParaRPr lang="en-IN" dirty="0"/>
          </a:p>
        </p:txBody>
      </p:sp>
      <p:pic>
        <p:nvPicPr>
          <p:cNvPr id="6" name="Content Placeholder 5">
            <a:extLst>
              <a:ext uri="{FF2B5EF4-FFF2-40B4-BE49-F238E27FC236}">
                <a16:creationId xmlns:a16="http://schemas.microsoft.com/office/drawing/2014/main" id="{F74F1404-C3FB-9957-0854-1F9A6ED3A66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6210" y="97655"/>
            <a:ext cx="5302928" cy="4687410"/>
          </a:xfrm>
        </p:spPr>
      </p:pic>
    </p:spTree>
    <p:extLst>
      <p:ext uri="{BB962C8B-B14F-4D97-AF65-F5344CB8AC3E}">
        <p14:creationId xmlns:p14="http://schemas.microsoft.com/office/powerpoint/2010/main" val="19523722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975D9-CEFD-AFCF-7E3D-236540A1F38F}"/>
              </a:ext>
            </a:extLst>
          </p:cNvPr>
          <p:cNvSpPr>
            <a:spLocks noGrp="1"/>
          </p:cNvSpPr>
          <p:nvPr>
            <p:ph type="title"/>
          </p:nvPr>
        </p:nvSpPr>
        <p:spPr>
          <a:xfrm>
            <a:off x="412072" y="-7736"/>
            <a:ext cx="10515600" cy="691318"/>
          </a:xfrm>
        </p:spPr>
        <p:txBody>
          <a:bodyPr>
            <a:normAutofit fontScale="90000"/>
          </a:bodyPr>
          <a:lstStyle/>
          <a:p>
            <a:r>
              <a:rPr lang="en-IN" dirty="0"/>
              <a:t>Motivation</a:t>
            </a:r>
          </a:p>
        </p:txBody>
      </p:sp>
      <p:sp>
        <p:nvSpPr>
          <p:cNvPr id="3" name="Content Placeholder 2">
            <a:extLst>
              <a:ext uri="{FF2B5EF4-FFF2-40B4-BE49-F238E27FC236}">
                <a16:creationId xmlns:a16="http://schemas.microsoft.com/office/drawing/2014/main" id="{C944ECA1-0578-F386-A6BB-D9186598920A}"/>
              </a:ext>
            </a:extLst>
          </p:cNvPr>
          <p:cNvSpPr>
            <a:spLocks noGrp="1"/>
          </p:cNvSpPr>
          <p:nvPr>
            <p:ph idx="1"/>
          </p:nvPr>
        </p:nvSpPr>
        <p:spPr>
          <a:xfrm>
            <a:off x="142043" y="772359"/>
            <a:ext cx="11940466" cy="6004600"/>
          </a:xfrm>
        </p:spPr>
        <p:txBody>
          <a:bodyPr>
            <a:normAutofit/>
          </a:bodyPr>
          <a:lstStyle/>
          <a:p>
            <a:r>
              <a:rPr lang="en-IN" sz="2000" dirty="0"/>
              <a:t>Fog computing is a paradigm that extends cloud and its services to the edge of the network.</a:t>
            </a:r>
          </a:p>
          <a:p>
            <a:r>
              <a:rPr lang="en-IN" sz="2000" dirty="0"/>
              <a:t>Fog provides data, compute, storage, and application services to the end users.</a:t>
            </a:r>
          </a:p>
          <a:p>
            <a:r>
              <a:rPr lang="en-IN" sz="2000" dirty="0"/>
              <a:t>Recent advances: smart grid, smart traffic lights, connected vehicles, software-defined network.</a:t>
            </a:r>
          </a:p>
        </p:txBody>
      </p:sp>
      <p:pic>
        <p:nvPicPr>
          <p:cNvPr id="5" name="Picture 4">
            <a:extLst>
              <a:ext uri="{FF2B5EF4-FFF2-40B4-BE49-F238E27FC236}">
                <a16:creationId xmlns:a16="http://schemas.microsoft.com/office/drawing/2014/main" id="{74155E7A-7EEC-7393-FDFD-C6E6FB3DC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2571" y="1979720"/>
            <a:ext cx="8753382" cy="4886016"/>
          </a:xfrm>
          <a:prstGeom prst="rect">
            <a:avLst/>
          </a:prstGeom>
        </p:spPr>
      </p:pic>
    </p:spTree>
    <p:extLst>
      <p:ext uri="{BB962C8B-B14F-4D97-AF65-F5344CB8AC3E}">
        <p14:creationId xmlns:p14="http://schemas.microsoft.com/office/powerpoint/2010/main" val="1446075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9B29-76C4-DB68-57EA-C8940C7945C2}"/>
              </a:ext>
            </a:extLst>
          </p:cNvPr>
          <p:cNvSpPr>
            <a:spLocks noGrp="1"/>
          </p:cNvSpPr>
          <p:nvPr>
            <p:ph type="title"/>
          </p:nvPr>
        </p:nvSpPr>
        <p:spPr>
          <a:xfrm>
            <a:off x="278907" y="63285"/>
            <a:ext cx="10515600" cy="531520"/>
          </a:xfrm>
        </p:spPr>
        <p:txBody>
          <a:bodyPr>
            <a:normAutofit fontScale="90000"/>
          </a:bodyPr>
          <a:lstStyle/>
          <a:p>
            <a:r>
              <a:rPr lang="en-IN" dirty="0"/>
              <a:t>Fog Computing Enablers</a:t>
            </a:r>
          </a:p>
        </p:txBody>
      </p:sp>
      <p:sp>
        <p:nvSpPr>
          <p:cNvPr id="3" name="Content Placeholder 2">
            <a:extLst>
              <a:ext uri="{FF2B5EF4-FFF2-40B4-BE49-F238E27FC236}">
                <a16:creationId xmlns:a16="http://schemas.microsoft.com/office/drawing/2014/main" id="{5ABFFFBC-46C8-8B87-C6CB-D4F30A1BE58D}"/>
              </a:ext>
            </a:extLst>
          </p:cNvPr>
          <p:cNvSpPr>
            <a:spLocks noGrp="1"/>
          </p:cNvSpPr>
          <p:nvPr>
            <p:ph idx="1"/>
          </p:nvPr>
        </p:nvSpPr>
        <p:spPr>
          <a:xfrm>
            <a:off x="195309" y="941033"/>
            <a:ext cx="11825056" cy="5761608"/>
          </a:xfrm>
        </p:spPr>
        <p:txBody>
          <a:bodyPr/>
          <a:lstStyle/>
          <a:p>
            <a:r>
              <a:rPr lang="en-IN" b="1" dirty="0"/>
              <a:t>Virtualization: </a:t>
            </a:r>
            <a:r>
              <a:rPr lang="en-IN" dirty="0"/>
              <a:t>Virtual machines can be used in edge devices.</a:t>
            </a:r>
          </a:p>
          <a:p>
            <a:r>
              <a:rPr lang="en-IN" b="1" dirty="0"/>
              <a:t>Containers: </a:t>
            </a:r>
            <a:r>
              <a:rPr lang="en-IN" dirty="0"/>
              <a:t>Reduces the overhead of resource management by using light-weight virtualizations. Example: Docker containers.</a:t>
            </a:r>
          </a:p>
          <a:p>
            <a:r>
              <a:rPr lang="en-IN" b="1" dirty="0"/>
              <a:t>Service Oriented Architecture: </a:t>
            </a:r>
            <a:r>
              <a:rPr lang="en-IN" dirty="0"/>
              <a:t>Service-oriented architecture (SOA) is a style of software design where services are provided to the other components like application components, through a communication protocol over a network.</a:t>
            </a:r>
          </a:p>
          <a:p>
            <a:r>
              <a:rPr lang="en-IN" b="1" dirty="0"/>
              <a:t>Software-defined Networking: </a:t>
            </a:r>
            <a:r>
              <a:rPr lang="en-IN" dirty="0"/>
              <a:t>Software-defined Networking (SDN) is an approach to use open protocols such as OpenFlow, to apply globally aware software control at the edges of the network to access network switches and routers that typically would use closed and proprietary firmware.</a:t>
            </a:r>
          </a:p>
        </p:txBody>
      </p:sp>
    </p:spTree>
    <p:extLst>
      <p:ext uri="{BB962C8B-B14F-4D97-AF65-F5344CB8AC3E}">
        <p14:creationId xmlns:p14="http://schemas.microsoft.com/office/powerpoint/2010/main" val="310089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152FB-CA7B-22E3-1319-FE7DCF5158F8}"/>
              </a:ext>
            </a:extLst>
          </p:cNvPr>
          <p:cNvSpPr>
            <a:spLocks noGrp="1"/>
          </p:cNvSpPr>
          <p:nvPr>
            <p:ph type="title"/>
          </p:nvPr>
        </p:nvSpPr>
        <p:spPr>
          <a:xfrm>
            <a:off x="0" y="168678"/>
            <a:ext cx="12091386" cy="681036"/>
          </a:xfrm>
        </p:spPr>
        <p:txBody>
          <a:bodyPr>
            <a:normAutofit fontScale="90000"/>
          </a:bodyPr>
          <a:lstStyle/>
          <a:p>
            <a:r>
              <a:rPr lang="en-IN" dirty="0"/>
              <a:t>Fog Computing- not a replacement of Cloud Computing</a:t>
            </a:r>
          </a:p>
        </p:txBody>
      </p:sp>
      <p:sp>
        <p:nvSpPr>
          <p:cNvPr id="3" name="Content Placeholder 2">
            <a:extLst>
              <a:ext uri="{FF2B5EF4-FFF2-40B4-BE49-F238E27FC236}">
                <a16:creationId xmlns:a16="http://schemas.microsoft.com/office/drawing/2014/main" id="{8C77C743-94B1-0FFC-C0DD-D485329B92B2}"/>
              </a:ext>
            </a:extLst>
          </p:cNvPr>
          <p:cNvSpPr>
            <a:spLocks noGrp="1"/>
          </p:cNvSpPr>
          <p:nvPr>
            <p:ph idx="1"/>
          </p:nvPr>
        </p:nvSpPr>
        <p:spPr>
          <a:xfrm>
            <a:off x="79899" y="1389355"/>
            <a:ext cx="11789545" cy="5468645"/>
          </a:xfrm>
        </p:spPr>
        <p:txBody>
          <a:bodyPr/>
          <a:lstStyle/>
          <a:p>
            <a:r>
              <a:rPr lang="en-IN" dirty="0"/>
              <a:t>Fog/edge devices are there to help the cloud data </a:t>
            </a:r>
            <a:r>
              <a:rPr lang="en-IN" dirty="0" err="1"/>
              <a:t>center</a:t>
            </a:r>
            <a:r>
              <a:rPr lang="en-IN" dirty="0"/>
              <a:t> to better response time for real-time applications. Handshaking among fog and cloud computing are needed.</a:t>
            </a:r>
          </a:p>
          <a:p>
            <a:r>
              <a:rPr lang="en-IN" dirty="0"/>
              <a:t>Broadly, benefits of fog computing are:</a:t>
            </a:r>
          </a:p>
          <a:p>
            <a:pPr lvl="1"/>
            <a:r>
              <a:rPr lang="en-IN" dirty="0"/>
              <a:t>Low latency and location awareness</a:t>
            </a:r>
          </a:p>
          <a:p>
            <a:pPr lvl="1"/>
            <a:r>
              <a:rPr lang="en-IN" dirty="0"/>
              <a:t>Widespread geographical distribution</a:t>
            </a:r>
          </a:p>
          <a:p>
            <a:pPr lvl="1"/>
            <a:r>
              <a:rPr lang="en-IN" dirty="0"/>
              <a:t>Mobility</a:t>
            </a:r>
          </a:p>
          <a:p>
            <a:pPr lvl="1"/>
            <a:r>
              <a:rPr lang="en-IN" dirty="0"/>
              <a:t>Very large number of nodes</a:t>
            </a:r>
          </a:p>
          <a:p>
            <a:pPr lvl="1"/>
            <a:r>
              <a:rPr lang="en-IN" dirty="0"/>
              <a:t>Predominant role of wireless access</a:t>
            </a:r>
          </a:p>
          <a:p>
            <a:pPr lvl="1"/>
            <a:r>
              <a:rPr lang="en-IN" dirty="0"/>
              <a:t>Strong presence of streaming and real-time applications</a:t>
            </a:r>
          </a:p>
          <a:p>
            <a:pPr lvl="1"/>
            <a:r>
              <a:rPr lang="en-IN" dirty="0" err="1"/>
              <a:t>Hetereogeneity</a:t>
            </a:r>
            <a:endParaRPr lang="en-IN" dirty="0"/>
          </a:p>
        </p:txBody>
      </p:sp>
    </p:spTree>
    <p:extLst>
      <p:ext uri="{BB962C8B-B14F-4D97-AF65-F5344CB8AC3E}">
        <p14:creationId xmlns:p14="http://schemas.microsoft.com/office/powerpoint/2010/main" val="13639066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F117E-EE5B-B6D3-5766-C46A30CD9622}"/>
              </a:ext>
            </a:extLst>
          </p:cNvPr>
          <p:cNvSpPr>
            <a:spLocks noGrp="1"/>
          </p:cNvSpPr>
          <p:nvPr>
            <p:ph type="title"/>
          </p:nvPr>
        </p:nvSpPr>
        <p:spPr/>
        <p:txBody>
          <a:bodyPr/>
          <a:lstStyle/>
          <a:p>
            <a:r>
              <a:rPr lang="en-IN" dirty="0"/>
              <a:t>Fog advantages</a:t>
            </a:r>
          </a:p>
        </p:txBody>
      </p:sp>
      <p:sp>
        <p:nvSpPr>
          <p:cNvPr id="3" name="Content Placeholder 2">
            <a:extLst>
              <a:ext uri="{FF2B5EF4-FFF2-40B4-BE49-F238E27FC236}">
                <a16:creationId xmlns:a16="http://schemas.microsoft.com/office/drawing/2014/main" id="{41B17FF1-BB78-E4F6-3AE4-C1864BB88D01}"/>
              </a:ext>
            </a:extLst>
          </p:cNvPr>
          <p:cNvSpPr>
            <a:spLocks noGrp="1"/>
          </p:cNvSpPr>
          <p:nvPr>
            <p:ph idx="1"/>
          </p:nvPr>
        </p:nvSpPr>
        <p:spPr>
          <a:xfrm>
            <a:off x="838200" y="2141537"/>
            <a:ext cx="10515600" cy="4351338"/>
          </a:xfrm>
        </p:spPr>
        <p:txBody>
          <a:bodyPr/>
          <a:lstStyle/>
          <a:p>
            <a:r>
              <a:rPr lang="en-IN" dirty="0"/>
              <a:t>Fog can be distinguished from cloud by its proximity to end users.</a:t>
            </a:r>
          </a:p>
          <a:p>
            <a:r>
              <a:rPr lang="en-IN" dirty="0"/>
              <a:t>Dense geographical distribution and its support for mobility</a:t>
            </a:r>
          </a:p>
          <a:p>
            <a:r>
              <a:rPr lang="en-IN" dirty="0"/>
              <a:t>It provides low latency, location-awareness, and improves quality-of-service (QoS) and real-time applications.</a:t>
            </a:r>
          </a:p>
        </p:txBody>
      </p:sp>
    </p:spTree>
    <p:extLst>
      <p:ext uri="{BB962C8B-B14F-4D97-AF65-F5344CB8AC3E}">
        <p14:creationId xmlns:p14="http://schemas.microsoft.com/office/powerpoint/2010/main" val="18543942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31D28-79EB-04F8-1827-B93EBF691D63}"/>
              </a:ext>
            </a:extLst>
          </p:cNvPr>
          <p:cNvSpPr>
            <a:spLocks noGrp="1"/>
          </p:cNvSpPr>
          <p:nvPr>
            <p:ph type="title"/>
          </p:nvPr>
        </p:nvSpPr>
        <p:spPr>
          <a:xfrm>
            <a:off x="447583" y="365125"/>
            <a:ext cx="10515600" cy="584786"/>
          </a:xfrm>
        </p:spPr>
        <p:txBody>
          <a:bodyPr>
            <a:normAutofit fontScale="90000"/>
          </a:bodyPr>
          <a:lstStyle/>
          <a:p>
            <a:r>
              <a:rPr lang="en-IN" dirty="0"/>
              <a:t>Fog Computing and Cloud Computing</a:t>
            </a:r>
          </a:p>
        </p:txBody>
      </p:sp>
      <p:graphicFrame>
        <p:nvGraphicFramePr>
          <p:cNvPr id="4" name="Content Placeholder 3">
            <a:extLst>
              <a:ext uri="{FF2B5EF4-FFF2-40B4-BE49-F238E27FC236}">
                <a16:creationId xmlns:a16="http://schemas.microsoft.com/office/drawing/2014/main" id="{2FC1C530-7989-5ABC-3C9D-841A91BBDE9B}"/>
              </a:ext>
            </a:extLst>
          </p:cNvPr>
          <p:cNvGraphicFramePr>
            <a:graphicFrameLocks noGrp="1"/>
          </p:cNvGraphicFramePr>
          <p:nvPr>
            <p:ph idx="1"/>
            <p:extLst>
              <p:ext uri="{D42A27DB-BD31-4B8C-83A1-F6EECF244321}">
                <p14:modId xmlns:p14="http://schemas.microsoft.com/office/powerpoint/2010/main" val="2582129320"/>
              </p:ext>
            </p:extLst>
          </p:nvPr>
        </p:nvGraphicFramePr>
        <p:xfrm>
          <a:off x="571870" y="1402715"/>
          <a:ext cx="10515597" cy="5090160"/>
        </p:xfrm>
        <a:graphic>
          <a:graphicData uri="http://schemas.openxmlformats.org/drawingml/2006/table">
            <a:tbl>
              <a:tblPr firstRow="1" bandRow="1">
                <a:tableStyleId>{5C22544A-7EE6-4342-B048-85BDC9FD1C3A}</a:tableStyleId>
              </a:tblPr>
              <a:tblGrid>
                <a:gridCol w="3778188">
                  <a:extLst>
                    <a:ext uri="{9D8B030D-6E8A-4147-A177-3AD203B41FA5}">
                      <a16:colId xmlns:a16="http://schemas.microsoft.com/office/drawing/2014/main" val="3710937510"/>
                    </a:ext>
                  </a:extLst>
                </a:gridCol>
                <a:gridCol w="3232210">
                  <a:extLst>
                    <a:ext uri="{9D8B030D-6E8A-4147-A177-3AD203B41FA5}">
                      <a16:colId xmlns:a16="http://schemas.microsoft.com/office/drawing/2014/main" val="2442104392"/>
                    </a:ext>
                  </a:extLst>
                </a:gridCol>
                <a:gridCol w="3505199">
                  <a:extLst>
                    <a:ext uri="{9D8B030D-6E8A-4147-A177-3AD203B41FA5}">
                      <a16:colId xmlns:a16="http://schemas.microsoft.com/office/drawing/2014/main" val="3959806904"/>
                    </a:ext>
                  </a:extLst>
                </a:gridCol>
              </a:tblGrid>
              <a:tr h="370840">
                <a:tc>
                  <a:txBody>
                    <a:bodyPr/>
                    <a:lstStyle/>
                    <a:p>
                      <a:r>
                        <a:rPr lang="en-IN" dirty="0"/>
                        <a:t>Requirement</a:t>
                      </a:r>
                    </a:p>
                  </a:txBody>
                  <a:tcPr/>
                </a:tc>
                <a:tc>
                  <a:txBody>
                    <a:bodyPr/>
                    <a:lstStyle/>
                    <a:p>
                      <a:r>
                        <a:rPr lang="en-IN" dirty="0"/>
                        <a:t>Cloud Computing</a:t>
                      </a:r>
                    </a:p>
                  </a:txBody>
                  <a:tcPr/>
                </a:tc>
                <a:tc>
                  <a:txBody>
                    <a:bodyPr/>
                    <a:lstStyle/>
                    <a:p>
                      <a:r>
                        <a:rPr lang="en-IN" dirty="0"/>
                        <a:t>Fog Computing</a:t>
                      </a:r>
                    </a:p>
                  </a:txBody>
                  <a:tcPr/>
                </a:tc>
                <a:extLst>
                  <a:ext uri="{0D108BD9-81ED-4DB2-BD59-A6C34878D82A}">
                    <a16:rowId xmlns:a16="http://schemas.microsoft.com/office/drawing/2014/main" val="2244628385"/>
                  </a:ext>
                </a:extLst>
              </a:tr>
              <a:tr h="370840">
                <a:tc>
                  <a:txBody>
                    <a:bodyPr/>
                    <a:lstStyle/>
                    <a:p>
                      <a:r>
                        <a:rPr lang="en-IN" dirty="0"/>
                        <a:t>Latency</a:t>
                      </a:r>
                    </a:p>
                  </a:txBody>
                  <a:tcPr/>
                </a:tc>
                <a:tc>
                  <a:txBody>
                    <a:bodyPr/>
                    <a:lstStyle/>
                    <a:p>
                      <a:r>
                        <a:rPr lang="en-IN" dirty="0"/>
                        <a:t>High</a:t>
                      </a:r>
                    </a:p>
                  </a:txBody>
                  <a:tcPr/>
                </a:tc>
                <a:tc>
                  <a:txBody>
                    <a:bodyPr/>
                    <a:lstStyle/>
                    <a:p>
                      <a:r>
                        <a:rPr lang="en-IN" dirty="0"/>
                        <a:t>Low</a:t>
                      </a:r>
                    </a:p>
                  </a:txBody>
                  <a:tcPr/>
                </a:tc>
                <a:extLst>
                  <a:ext uri="{0D108BD9-81ED-4DB2-BD59-A6C34878D82A}">
                    <a16:rowId xmlns:a16="http://schemas.microsoft.com/office/drawing/2014/main" val="1268614954"/>
                  </a:ext>
                </a:extLst>
              </a:tr>
              <a:tr h="370840">
                <a:tc>
                  <a:txBody>
                    <a:bodyPr/>
                    <a:lstStyle/>
                    <a:p>
                      <a:r>
                        <a:rPr lang="en-IN" dirty="0"/>
                        <a:t>Delay jitter</a:t>
                      </a:r>
                    </a:p>
                  </a:txBody>
                  <a:tcPr/>
                </a:tc>
                <a:tc>
                  <a:txBody>
                    <a:bodyPr/>
                    <a:lstStyle/>
                    <a:p>
                      <a:r>
                        <a:rPr lang="en-IN" dirty="0"/>
                        <a:t>High</a:t>
                      </a:r>
                    </a:p>
                  </a:txBody>
                  <a:tcPr/>
                </a:tc>
                <a:tc>
                  <a:txBody>
                    <a:bodyPr/>
                    <a:lstStyle/>
                    <a:p>
                      <a:r>
                        <a:rPr lang="en-IN" dirty="0"/>
                        <a:t>Very low</a:t>
                      </a:r>
                    </a:p>
                  </a:txBody>
                  <a:tcPr/>
                </a:tc>
                <a:extLst>
                  <a:ext uri="{0D108BD9-81ED-4DB2-BD59-A6C34878D82A}">
                    <a16:rowId xmlns:a16="http://schemas.microsoft.com/office/drawing/2014/main" val="3042691931"/>
                  </a:ext>
                </a:extLst>
              </a:tr>
              <a:tr h="370840">
                <a:tc>
                  <a:txBody>
                    <a:bodyPr/>
                    <a:lstStyle/>
                    <a:p>
                      <a:r>
                        <a:rPr lang="en-IN" dirty="0"/>
                        <a:t>Location of server nodes</a:t>
                      </a:r>
                    </a:p>
                  </a:txBody>
                  <a:tcPr/>
                </a:tc>
                <a:tc>
                  <a:txBody>
                    <a:bodyPr/>
                    <a:lstStyle/>
                    <a:p>
                      <a:r>
                        <a:rPr lang="en-IN" dirty="0"/>
                        <a:t>Within Internet</a:t>
                      </a:r>
                    </a:p>
                  </a:txBody>
                  <a:tcPr/>
                </a:tc>
                <a:tc>
                  <a:txBody>
                    <a:bodyPr/>
                    <a:lstStyle/>
                    <a:p>
                      <a:r>
                        <a:rPr lang="en-IN" dirty="0"/>
                        <a:t>At the edge of local network</a:t>
                      </a:r>
                    </a:p>
                  </a:txBody>
                  <a:tcPr/>
                </a:tc>
                <a:extLst>
                  <a:ext uri="{0D108BD9-81ED-4DB2-BD59-A6C34878D82A}">
                    <a16:rowId xmlns:a16="http://schemas.microsoft.com/office/drawing/2014/main" val="2310848308"/>
                  </a:ext>
                </a:extLst>
              </a:tr>
              <a:tr h="370840">
                <a:tc>
                  <a:txBody>
                    <a:bodyPr/>
                    <a:lstStyle/>
                    <a:p>
                      <a:r>
                        <a:rPr lang="en-IN" dirty="0"/>
                        <a:t>Distance between the client and server</a:t>
                      </a:r>
                    </a:p>
                  </a:txBody>
                  <a:tcPr/>
                </a:tc>
                <a:tc>
                  <a:txBody>
                    <a:bodyPr/>
                    <a:lstStyle/>
                    <a:p>
                      <a:r>
                        <a:rPr lang="en-IN" dirty="0"/>
                        <a:t>Multiple hops</a:t>
                      </a:r>
                    </a:p>
                  </a:txBody>
                  <a:tcPr/>
                </a:tc>
                <a:tc>
                  <a:txBody>
                    <a:bodyPr/>
                    <a:lstStyle/>
                    <a:p>
                      <a:r>
                        <a:rPr lang="en-IN" dirty="0"/>
                        <a:t>One hop</a:t>
                      </a:r>
                    </a:p>
                  </a:txBody>
                  <a:tcPr/>
                </a:tc>
                <a:extLst>
                  <a:ext uri="{0D108BD9-81ED-4DB2-BD59-A6C34878D82A}">
                    <a16:rowId xmlns:a16="http://schemas.microsoft.com/office/drawing/2014/main" val="2121161603"/>
                  </a:ext>
                </a:extLst>
              </a:tr>
              <a:tr h="370840">
                <a:tc>
                  <a:txBody>
                    <a:bodyPr/>
                    <a:lstStyle/>
                    <a:p>
                      <a:r>
                        <a:rPr lang="en-IN" dirty="0"/>
                        <a:t>Security</a:t>
                      </a:r>
                    </a:p>
                  </a:txBody>
                  <a:tcPr/>
                </a:tc>
                <a:tc>
                  <a:txBody>
                    <a:bodyPr/>
                    <a:lstStyle/>
                    <a:p>
                      <a:r>
                        <a:rPr lang="en-IN" dirty="0"/>
                        <a:t>Undefined</a:t>
                      </a:r>
                    </a:p>
                  </a:txBody>
                  <a:tcPr/>
                </a:tc>
                <a:tc>
                  <a:txBody>
                    <a:bodyPr/>
                    <a:lstStyle/>
                    <a:p>
                      <a:r>
                        <a:rPr lang="en-IN" dirty="0"/>
                        <a:t>Can be defined</a:t>
                      </a:r>
                    </a:p>
                  </a:txBody>
                  <a:tcPr/>
                </a:tc>
                <a:extLst>
                  <a:ext uri="{0D108BD9-81ED-4DB2-BD59-A6C34878D82A}">
                    <a16:rowId xmlns:a16="http://schemas.microsoft.com/office/drawing/2014/main" val="73396969"/>
                  </a:ext>
                </a:extLst>
              </a:tr>
              <a:tr h="370840">
                <a:tc>
                  <a:txBody>
                    <a:bodyPr/>
                    <a:lstStyle/>
                    <a:p>
                      <a:r>
                        <a:rPr lang="en-IN" dirty="0"/>
                        <a:t>Attack on data encounter</a:t>
                      </a:r>
                    </a:p>
                  </a:txBody>
                  <a:tcPr/>
                </a:tc>
                <a:tc>
                  <a:txBody>
                    <a:bodyPr/>
                    <a:lstStyle/>
                    <a:p>
                      <a:r>
                        <a:rPr lang="en-IN" dirty="0"/>
                        <a:t>High probability</a:t>
                      </a:r>
                    </a:p>
                  </a:txBody>
                  <a:tcPr/>
                </a:tc>
                <a:tc>
                  <a:txBody>
                    <a:bodyPr/>
                    <a:lstStyle/>
                    <a:p>
                      <a:r>
                        <a:rPr lang="en-IN" dirty="0"/>
                        <a:t>Very less probability</a:t>
                      </a:r>
                    </a:p>
                  </a:txBody>
                  <a:tcPr/>
                </a:tc>
                <a:extLst>
                  <a:ext uri="{0D108BD9-81ED-4DB2-BD59-A6C34878D82A}">
                    <a16:rowId xmlns:a16="http://schemas.microsoft.com/office/drawing/2014/main" val="143136673"/>
                  </a:ext>
                </a:extLst>
              </a:tr>
              <a:tr h="370840">
                <a:tc>
                  <a:txBody>
                    <a:bodyPr/>
                    <a:lstStyle/>
                    <a:p>
                      <a:r>
                        <a:rPr lang="en-IN" dirty="0"/>
                        <a:t>Location awareness</a:t>
                      </a:r>
                    </a:p>
                  </a:txBody>
                  <a:tcPr/>
                </a:tc>
                <a:tc>
                  <a:txBody>
                    <a:bodyPr/>
                    <a:lstStyle/>
                    <a:p>
                      <a:r>
                        <a:rPr lang="en-IN" dirty="0"/>
                        <a:t>No</a:t>
                      </a:r>
                    </a:p>
                  </a:txBody>
                  <a:tcPr/>
                </a:tc>
                <a:tc>
                  <a:txBody>
                    <a:bodyPr/>
                    <a:lstStyle/>
                    <a:p>
                      <a:r>
                        <a:rPr lang="en-IN" dirty="0"/>
                        <a:t>Yes</a:t>
                      </a:r>
                    </a:p>
                  </a:txBody>
                  <a:tcPr/>
                </a:tc>
                <a:extLst>
                  <a:ext uri="{0D108BD9-81ED-4DB2-BD59-A6C34878D82A}">
                    <a16:rowId xmlns:a16="http://schemas.microsoft.com/office/drawing/2014/main" val="1878642971"/>
                  </a:ext>
                </a:extLst>
              </a:tr>
              <a:tr h="370840">
                <a:tc>
                  <a:txBody>
                    <a:bodyPr/>
                    <a:lstStyle/>
                    <a:p>
                      <a:r>
                        <a:rPr lang="en-IN" dirty="0"/>
                        <a:t>No. of server nodes</a:t>
                      </a:r>
                    </a:p>
                  </a:txBody>
                  <a:tcPr/>
                </a:tc>
                <a:tc>
                  <a:txBody>
                    <a:bodyPr/>
                    <a:lstStyle/>
                    <a:p>
                      <a:r>
                        <a:rPr lang="en-IN" dirty="0"/>
                        <a:t>Few</a:t>
                      </a:r>
                    </a:p>
                  </a:txBody>
                  <a:tcPr/>
                </a:tc>
                <a:tc>
                  <a:txBody>
                    <a:bodyPr/>
                    <a:lstStyle/>
                    <a:p>
                      <a:r>
                        <a:rPr lang="en-IN" dirty="0"/>
                        <a:t>Very large</a:t>
                      </a:r>
                    </a:p>
                  </a:txBody>
                  <a:tcPr/>
                </a:tc>
                <a:extLst>
                  <a:ext uri="{0D108BD9-81ED-4DB2-BD59-A6C34878D82A}">
                    <a16:rowId xmlns:a16="http://schemas.microsoft.com/office/drawing/2014/main" val="925416192"/>
                  </a:ext>
                </a:extLst>
              </a:tr>
              <a:tr h="370840">
                <a:tc>
                  <a:txBody>
                    <a:bodyPr/>
                    <a:lstStyle/>
                    <a:p>
                      <a:r>
                        <a:rPr lang="en-IN" dirty="0"/>
                        <a:t>Geographical distribution</a:t>
                      </a:r>
                    </a:p>
                  </a:txBody>
                  <a:tcPr/>
                </a:tc>
                <a:tc>
                  <a:txBody>
                    <a:bodyPr/>
                    <a:lstStyle/>
                    <a:p>
                      <a:r>
                        <a:rPr lang="en-IN" dirty="0"/>
                        <a:t>Centralized</a:t>
                      </a:r>
                    </a:p>
                  </a:txBody>
                  <a:tcPr/>
                </a:tc>
                <a:tc>
                  <a:txBody>
                    <a:bodyPr/>
                    <a:lstStyle/>
                    <a:p>
                      <a:r>
                        <a:rPr lang="en-IN" dirty="0"/>
                        <a:t>Distributed</a:t>
                      </a:r>
                    </a:p>
                  </a:txBody>
                  <a:tcPr/>
                </a:tc>
                <a:extLst>
                  <a:ext uri="{0D108BD9-81ED-4DB2-BD59-A6C34878D82A}">
                    <a16:rowId xmlns:a16="http://schemas.microsoft.com/office/drawing/2014/main" val="958215580"/>
                  </a:ext>
                </a:extLst>
              </a:tr>
              <a:tr h="370840">
                <a:tc>
                  <a:txBody>
                    <a:bodyPr/>
                    <a:lstStyle/>
                    <a:p>
                      <a:r>
                        <a:rPr lang="en-IN" dirty="0"/>
                        <a:t>Support of mobility</a:t>
                      </a:r>
                    </a:p>
                  </a:txBody>
                  <a:tcPr/>
                </a:tc>
                <a:tc>
                  <a:txBody>
                    <a:bodyPr/>
                    <a:lstStyle/>
                    <a:p>
                      <a:r>
                        <a:rPr lang="en-IN" dirty="0"/>
                        <a:t>Limited</a:t>
                      </a:r>
                    </a:p>
                  </a:txBody>
                  <a:tcPr/>
                </a:tc>
                <a:tc>
                  <a:txBody>
                    <a:bodyPr/>
                    <a:lstStyle/>
                    <a:p>
                      <a:r>
                        <a:rPr lang="en-IN" dirty="0"/>
                        <a:t>Supported</a:t>
                      </a:r>
                    </a:p>
                  </a:txBody>
                  <a:tcPr/>
                </a:tc>
                <a:extLst>
                  <a:ext uri="{0D108BD9-81ED-4DB2-BD59-A6C34878D82A}">
                    <a16:rowId xmlns:a16="http://schemas.microsoft.com/office/drawing/2014/main" val="215359786"/>
                  </a:ext>
                </a:extLst>
              </a:tr>
              <a:tr h="370840">
                <a:tc>
                  <a:txBody>
                    <a:bodyPr/>
                    <a:lstStyle/>
                    <a:p>
                      <a:r>
                        <a:rPr lang="en-IN" dirty="0"/>
                        <a:t>Real-time interactions</a:t>
                      </a:r>
                    </a:p>
                  </a:txBody>
                  <a:tcPr/>
                </a:tc>
                <a:tc>
                  <a:txBody>
                    <a:bodyPr/>
                    <a:lstStyle/>
                    <a:p>
                      <a:r>
                        <a:rPr lang="en-IN" dirty="0"/>
                        <a:t>Supported</a:t>
                      </a:r>
                    </a:p>
                  </a:txBody>
                  <a:tcPr/>
                </a:tc>
                <a:tc>
                  <a:txBody>
                    <a:bodyPr/>
                    <a:lstStyle/>
                    <a:p>
                      <a:r>
                        <a:rPr lang="en-IN" dirty="0"/>
                        <a:t>Supported</a:t>
                      </a:r>
                    </a:p>
                  </a:txBody>
                  <a:tcPr/>
                </a:tc>
                <a:extLst>
                  <a:ext uri="{0D108BD9-81ED-4DB2-BD59-A6C34878D82A}">
                    <a16:rowId xmlns:a16="http://schemas.microsoft.com/office/drawing/2014/main" val="542275629"/>
                  </a:ext>
                </a:extLst>
              </a:tr>
              <a:tr h="370840">
                <a:tc>
                  <a:txBody>
                    <a:bodyPr/>
                    <a:lstStyle/>
                    <a:p>
                      <a:r>
                        <a:rPr lang="en-IN" dirty="0"/>
                        <a:t>Type of last mile connectivity</a:t>
                      </a:r>
                    </a:p>
                  </a:txBody>
                  <a:tcPr/>
                </a:tc>
                <a:tc>
                  <a:txBody>
                    <a:bodyPr/>
                    <a:lstStyle/>
                    <a:p>
                      <a:r>
                        <a:rPr lang="en-IN" dirty="0"/>
                        <a:t>Leased line</a:t>
                      </a:r>
                    </a:p>
                  </a:txBody>
                  <a:tcPr/>
                </a:tc>
                <a:tc>
                  <a:txBody>
                    <a:bodyPr/>
                    <a:lstStyle/>
                    <a:p>
                      <a:r>
                        <a:rPr lang="en-IN" dirty="0"/>
                        <a:t>Wireless</a:t>
                      </a:r>
                    </a:p>
                  </a:txBody>
                  <a:tcPr/>
                </a:tc>
                <a:extLst>
                  <a:ext uri="{0D108BD9-81ED-4DB2-BD59-A6C34878D82A}">
                    <a16:rowId xmlns:a16="http://schemas.microsoft.com/office/drawing/2014/main" val="1342854679"/>
                  </a:ext>
                </a:extLst>
              </a:tr>
            </a:tbl>
          </a:graphicData>
        </a:graphic>
      </p:graphicFrame>
    </p:spTree>
    <p:extLst>
      <p:ext uri="{BB962C8B-B14F-4D97-AF65-F5344CB8AC3E}">
        <p14:creationId xmlns:p14="http://schemas.microsoft.com/office/powerpoint/2010/main" val="36130024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7D204-02B0-D7D9-C712-54EE4090CDF6}"/>
              </a:ext>
            </a:extLst>
          </p:cNvPr>
          <p:cNvSpPr>
            <a:spLocks noGrp="1"/>
          </p:cNvSpPr>
          <p:nvPr>
            <p:ph type="title"/>
          </p:nvPr>
        </p:nvSpPr>
        <p:spPr>
          <a:xfrm>
            <a:off x="385439" y="178694"/>
            <a:ext cx="10515600" cy="806727"/>
          </a:xfrm>
        </p:spPr>
        <p:txBody>
          <a:bodyPr/>
          <a:lstStyle/>
          <a:p>
            <a:r>
              <a:rPr lang="en-IN" dirty="0"/>
              <a:t>Fog Computing Use cases</a:t>
            </a:r>
          </a:p>
        </p:txBody>
      </p:sp>
      <p:sp>
        <p:nvSpPr>
          <p:cNvPr id="3" name="Content Placeholder 2">
            <a:extLst>
              <a:ext uri="{FF2B5EF4-FFF2-40B4-BE49-F238E27FC236}">
                <a16:creationId xmlns:a16="http://schemas.microsoft.com/office/drawing/2014/main" id="{F3389BD1-6F15-5C7B-7FE3-13135FB6551A}"/>
              </a:ext>
            </a:extLst>
          </p:cNvPr>
          <p:cNvSpPr>
            <a:spLocks noGrp="1"/>
          </p:cNvSpPr>
          <p:nvPr>
            <p:ph idx="1"/>
          </p:nvPr>
        </p:nvSpPr>
        <p:spPr>
          <a:xfrm>
            <a:off x="159798" y="1677880"/>
            <a:ext cx="11825056" cy="4499083"/>
          </a:xfrm>
        </p:spPr>
        <p:txBody>
          <a:bodyPr/>
          <a:lstStyle/>
          <a:p>
            <a:r>
              <a:rPr lang="en-IN" b="1" dirty="0"/>
              <a:t>Emergency Evacuation Systems: </a:t>
            </a:r>
            <a:r>
              <a:rPr lang="en-IN" dirty="0"/>
              <a:t>Real-time information about currently affected areas of building and exit route planning.</a:t>
            </a:r>
          </a:p>
          <a:p>
            <a:r>
              <a:rPr lang="en-IN" b="1" dirty="0"/>
              <a:t>Natural Disaster Management: </a:t>
            </a:r>
            <a:r>
              <a:rPr lang="en-IN" dirty="0"/>
              <a:t>Real-time notification about landslides, flash floods to potentially affected areas.</a:t>
            </a:r>
          </a:p>
          <a:p>
            <a:r>
              <a:rPr lang="en-IN" dirty="0"/>
              <a:t>Large sensor deployments generate a lot of data, which can be pre-processed, summarized, and then sent to the cloud to reduce congestion in the network.</a:t>
            </a:r>
          </a:p>
          <a:p>
            <a:r>
              <a:rPr lang="en-IN" b="1" dirty="0"/>
              <a:t>Internet of Things (IoT) </a:t>
            </a:r>
            <a:r>
              <a:rPr lang="en-IN" dirty="0"/>
              <a:t>based big data applications: Connected vehicles, smart cities, wireless sensor and actuator networks (WSAN) etc.</a:t>
            </a:r>
          </a:p>
          <a:p>
            <a:endParaRPr lang="en-IN" dirty="0"/>
          </a:p>
          <a:p>
            <a:endParaRPr lang="en-IN" dirty="0"/>
          </a:p>
        </p:txBody>
      </p:sp>
    </p:spTree>
    <p:extLst>
      <p:ext uri="{BB962C8B-B14F-4D97-AF65-F5344CB8AC3E}">
        <p14:creationId xmlns:p14="http://schemas.microsoft.com/office/powerpoint/2010/main" val="38456482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3288-95DC-AB65-9C43-B7BAE1870540}"/>
              </a:ext>
            </a:extLst>
          </p:cNvPr>
          <p:cNvSpPr>
            <a:spLocks noGrp="1"/>
          </p:cNvSpPr>
          <p:nvPr>
            <p:ph type="title"/>
          </p:nvPr>
        </p:nvSpPr>
        <p:spPr/>
        <p:txBody>
          <a:bodyPr/>
          <a:lstStyle/>
          <a:p>
            <a:r>
              <a:rPr lang="en-IN" dirty="0"/>
              <a:t>Applicability</a:t>
            </a:r>
          </a:p>
        </p:txBody>
      </p:sp>
      <p:sp>
        <p:nvSpPr>
          <p:cNvPr id="3" name="Content Placeholder 2">
            <a:extLst>
              <a:ext uri="{FF2B5EF4-FFF2-40B4-BE49-F238E27FC236}">
                <a16:creationId xmlns:a16="http://schemas.microsoft.com/office/drawing/2014/main" id="{EA73E2C5-063B-5B99-085B-3C522838BEBB}"/>
              </a:ext>
            </a:extLst>
          </p:cNvPr>
          <p:cNvSpPr>
            <a:spLocks noGrp="1"/>
          </p:cNvSpPr>
          <p:nvPr>
            <p:ph idx="1"/>
          </p:nvPr>
        </p:nvSpPr>
        <p:spPr>
          <a:xfrm>
            <a:off x="838200" y="2038689"/>
            <a:ext cx="10515600" cy="4351338"/>
          </a:xfrm>
        </p:spPr>
        <p:txBody>
          <a:bodyPr/>
          <a:lstStyle/>
          <a:p>
            <a:r>
              <a:rPr lang="en-IN" dirty="0"/>
              <a:t>Smart traffic lights</a:t>
            </a:r>
          </a:p>
          <a:p>
            <a:r>
              <a:rPr lang="en-IN" dirty="0"/>
              <a:t>Connected vehicles</a:t>
            </a:r>
          </a:p>
          <a:p>
            <a:r>
              <a:rPr lang="en-IN" dirty="0"/>
              <a:t>Smart grids</a:t>
            </a:r>
          </a:p>
          <a:p>
            <a:r>
              <a:rPr lang="en-IN" dirty="0"/>
              <a:t>Wireless sensors</a:t>
            </a:r>
          </a:p>
          <a:p>
            <a:r>
              <a:rPr lang="en-IN" dirty="0"/>
              <a:t>Internet of Things</a:t>
            </a:r>
          </a:p>
          <a:p>
            <a:r>
              <a:rPr lang="en-IN" dirty="0"/>
              <a:t>Software-defined network</a:t>
            </a:r>
          </a:p>
        </p:txBody>
      </p:sp>
    </p:spTree>
    <p:extLst>
      <p:ext uri="{BB962C8B-B14F-4D97-AF65-F5344CB8AC3E}">
        <p14:creationId xmlns:p14="http://schemas.microsoft.com/office/powerpoint/2010/main" val="2412553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8EE17-FD82-3229-9D40-95F6F5B19D12}"/>
              </a:ext>
            </a:extLst>
          </p:cNvPr>
          <p:cNvSpPr>
            <a:spLocks noGrp="1"/>
          </p:cNvSpPr>
          <p:nvPr>
            <p:ph type="title"/>
          </p:nvPr>
        </p:nvSpPr>
        <p:spPr>
          <a:xfrm>
            <a:off x="438706" y="427270"/>
            <a:ext cx="10515600" cy="460498"/>
          </a:xfrm>
        </p:spPr>
        <p:txBody>
          <a:bodyPr>
            <a:normAutofit fontScale="90000"/>
          </a:bodyPr>
          <a:lstStyle/>
          <a:p>
            <a:r>
              <a:rPr lang="en-US" dirty="0"/>
              <a:t>MapReduce Example</a:t>
            </a:r>
            <a:endParaRPr lang="en-IN" dirty="0"/>
          </a:p>
        </p:txBody>
      </p:sp>
      <p:pic>
        <p:nvPicPr>
          <p:cNvPr id="5" name="Content Placeholder 4">
            <a:extLst>
              <a:ext uri="{FF2B5EF4-FFF2-40B4-BE49-F238E27FC236}">
                <a16:creationId xmlns:a16="http://schemas.microsoft.com/office/drawing/2014/main" id="{5ED05D64-64F4-68B8-CF5F-2490CD1749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0032" y="1411549"/>
            <a:ext cx="9355114" cy="4305669"/>
          </a:xfrm>
        </p:spPr>
      </p:pic>
    </p:spTree>
    <p:extLst>
      <p:ext uri="{BB962C8B-B14F-4D97-AF65-F5344CB8AC3E}">
        <p14:creationId xmlns:p14="http://schemas.microsoft.com/office/powerpoint/2010/main" val="9797554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B2FF-4F66-CD85-1A05-16E8251B163E}"/>
              </a:ext>
            </a:extLst>
          </p:cNvPr>
          <p:cNvSpPr>
            <a:spLocks noGrp="1"/>
          </p:cNvSpPr>
          <p:nvPr>
            <p:ph type="title"/>
          </p:nvPr>
        </p:nvSpPr>
        <p:spPr>
          <a:xfrm>
            <a:off x="0" y="18255"/>
            <a:ext cx="12263021" cy="1325563"/>
          </a:xfrm>
        </p:spPr>
        <p:txBody>
          <a:bodyPr/>
          <a:lstStyle/>
          <a:p>
            <a:r>
              <a:rPr lang="en-IN" dirty="0"/>
              <a:t>Fog computing in smart traffic lights and connected vehicles</a:t>
            </a:r>
          </a:p>
        </p:txBody>
      </p:sp>
      <p:pic>
        <p:nvPicPr>
          <p:cNvPr id="5" name="Content Placeholder 4">
            <a:extLst>
              <a:ext uri="{FF2B5EF4-FFF2-40B4-BE49-F238E27FC236}">
                <a16:creationId xmlns:a16="http://schemas.microsoft.com/office/drawing/2014/main" id="{2B387073-B955-EFD6-8374-6BB18CE168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69002"/>
            <a:ext cx="10515600" cy="4989250"/>
          </a:xfrm>
        </p:spPr>
      </p:pic>
    </p:spTree>
    <p:extLst>
      <p:ext uri="{BB962C8B-B14F-4D97-AF65-F5344CB8AC3E}">
        <p14:creationId xmlns:p14="http://schemas.microsoft.com/office/powerpoint/2010/main" val="2411289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C3FD5-2764-5B2B-5452-0D6D396737B9}"/>
              </a:ext>
            </a:extLst>
          </p:cNvPr>
          <p:cNvSpPr>
            <a:spLocks noGrp="1"/>
          </p:cNvSpPr>
          <p:nvPr>
            <p:ph type="title"/>
          </p:nvPr>
        </p:nvSpPr>
        <p:spPr>
          <a:xfrm>
            <a:off x="545237" y="-78759"/>
            <a:ext cx="10515600" cy="1325563"/>
          </a:xfrm>
        </p:spPr>
        <p:txBody>
          <a:bodyPr/>
          <a:lstStyle/>
          <a:p>
            <a:r>
              <a:rPr lang="en-IN" dirty="0"/>
              <a:t>Fog computing and IoT</a:t>
            </a:r>
          </a:p>
        </p:txBody>
      </p:sp>
      <p:pic>
        <p:nvPicPr>
          <p:cNvPr id="5" name="Content Placeholder 4">
            <a:extLst>
              <a:ext uri="{FF2B5EF4-FFF2-40B4-BE49-F238E27FC236}">
                <a16:creationId xmlns:a16="http://schemas.microsoft.com/office/drawing/2014/main" id="{58BC0E48-CE8A-FBFE-880C-007EC4B5A7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6241" y="1246804"/>
            <a:ext cx="9135122" cy="5611196"/>
          </a:xfrm>
        </p:spPr>
      </p:pic>
    </p:spTree>
    <p:extLst>
      <p:ext uri="{BB962C8B-B14F-4D97-AF65-F5344CB8AC3E}">
        <p14:creationId xmlns:p14="http://schemas.microsoft.com/office/powerpoint/2010/main" val="41103145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656D9-522E-6B5B-FEEB-02B9CFD3AA4A}"/>
              </a:ext>
            </a:extLst>
          </p:cNvPr>
          <p:cNvSpPr>
            <a:spLocks noGrp="1"/>
          </p:cNvSpPr>
          <p:nvPr>
            <p:ph type="title"/>
          </p:nvPr>
        </p:nvSpPr>
        <p:spPr>
          <a:xfrm>
            <a:off x="406822" y="81041"/>
            <a:ext cx="10515600" cy="1037546"/>
          </a:xfrm>
        </p:spPr>
        <p:txBody>
          <a:bodyPr/>
          <a:lstStyle/>
          <a:p>
            <a:r>
              <a:rPr lang="en-IN" dirty="0"/>
              <a:t>Fog computing and Smart grids</a:t>
            </a:r>
          </a:p>
        </p:txBody>
      </p:sp>
      <p:pic>
        <p:nvPicPr>
          <p:cNvPr id="5" name="Content Placeholder 4">
            <a:extLst>
              <a:ext uri="{FF2B5EF4-FFF2-40B4-BE49-F238E27FC236}">
                <a16:creationId xmlns:a16="http://schemas.microsoft.com/office/drawing/2014/main" id="{9ADB4E80-CE1D-C9E9-F091-2597EF0474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0854" y="1660124"/>
            <a:ext cx="6081204" cy="5051393"/>
          </a:xfrm>
        </p:spPr>
      </p:pic>
    </p:spTree>
    <p:extLst>
      <p:ext uri="{BB962C8B-B14F-4D97-AF65-F5344CB8AC3E}">
        <p14:creationId xmlns:p14="http://schemas.microsoft.com/office/powerpoint/2010/main" val="36246140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B6C58-3AB9-7BB8-8F5A-C9880B08C389}"/>
              </a:ext>
            </a:extLst>
          </p:cNvPr>
          <p:cNvSpPr>
            <a:spLocks noGrp="1"/>
          </p:cNvSpPr>
          <p:nvPr>
            <p:ph type="title"/>
          </p:nvPr>
        </p:nvSpPr>
        <p:spPr>
          <a:xfrm>
            <a:off x="571870" y="391758"/>
            <a:ext cx="10515600" cy="815605"/>
          </a:xfrm>
        </p:spPr>
        <p:txBody>
          <a:bodyPr/>
          <a:lstStyle/>
          <a:p>
            <a:r>
              <a:rPr lang="en-IN" dirty="0"/>
              <a:t>Fog Challenges</a:t>
            </a:r>
          </a:p>
        </p:txBody>
      </p:sp>
      <p:sp>
        <p:nvSpPr>
          <p:cNvPr id="3" name="Content Placeholder 2">
            <a:extLst>
              <a:ext uri="{FF2B5EF4-FFF2-40B4-BE49-F238E27FC236}">
                <a16:creationId xmlns:a16="http://schemas.microsoft.com/office/drawing/2014/main" id="{71F76EA0-8439-DD40-4147-936024EF2F84}"/>
              </a:ext>
            </a:extLst>
          </p:cNvPr>
          <p:cNvSpPr>
            <a:spLocks noGrp="1"/>
          </p:cNvSpPr>
          <p:nvPr>
            <p:ph idx="1"/>
          </p:nvPr>
        </p:nvSpPr>
        <p:spPr>
          <a:xfrm>
            <a:off x="571870" y="2020933"/>
            <a:ext cx="10515600" cy="4351338"/>
          </a:xfrm>
        </p:spPr>
        <p:txBody>
          <a:bodyPr/>
          <a:lstStyle/>
          <a:p>
            <a:pPr algn="just"/>
            <a:r>
              <a:rPr lang="en-IN" dirty="0"/>
              <a:t>Fog computing systems suffer from the issue of proper resource allocation among the applications while ensuring the end-to-end latency of the services.</a:t>
            </a:r>
          </a:p>
          <a:p>
            <a:pPr algn="just"/>
            <a:r>
              <a:rPr lang="en-IN" dirty="0"/>
              <a:t>Resource management of the fog computing network has to be addressed so that the system throughput increases ensuring high availability as well as scalability.</a:t>
            </a:r>
          </a:p>
          <a:p>
            <a:pPr algn="just"/>
            <a:r>
              <a:rPr lang="en-IN" dirty="0"/>
              <a:t>Security of applications/services/data.</a:t>
            </a:r>
          </a:p>
          <a:p>
            <a:pPr marL="0" indent="0">
              <a:buNone/>
            </a:pPr>
            <a:endParaRPr lang="en-IN" dirty="0"/>
          </a:p>
        </p:txBody>
      </p:sp>
    </p:spTree>
    <p:extLst>
      <p:ext uri="{BB962C8B-B14F-4D97-AF65-F5344CB8AC3E}">
        <p14:creationId xmlns:p14="http://schemas.microsoft.com/office/powerpoint/2010/main" val="38173816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BB7D2-9DAD-0FE8-E7BD-575AA2233219}"/>
              </a:ext>
            </a:extLst>
          </p:cNvPr>
          <p:cNvSpPr>
            <a:spLocks noGrp="1"/>
          </p:cNvSpPr>
          <p:nvPr>
            <p:ph type="title"/>
          </p:nvPr>
        </p:nvSpPr>
        <p:spPr>
          <a:xfrm>
            <a:off x="518604" y="0"/>
            <a:ext cx="10515600" cy="1325563"/>
          </a:xfrm>
        </p:spPr>
        <p:txBody>
          <a:bodyPr/>
          <a:lstStyle/>
          <a:p>
            <a:r>
              <a:rPr lang="en-IN" dirty="0"/>
              <a:t>Resource Management of Fog Network</a:t>
            </a:r>
          </a:p>
        </p:txBody>
      </p:sp>
      <p:sp>
        <p:nvSpPr>
          <p:cNvPr id="3" name="Content Placeholder 2">
            <a:extLst>
              <a:ext uri="{FF2B5EF4-FFF2-40B4-BE49-F238E27FC236}">
                <a16:creationId xmlns:a16="http://schemas.microsoft.com/office/drawing/2014/main" id="{9B95FC78-C867-2D6E-CB08-757FCF9CDD41}"/>
              </a:ext>
            </a:extLst>
          </p:cNvPr>
          <p:cNvSpPr>
            <a:spLocks noGrp="1"/>
          </p:cNvSpPr>
          <p:nvPr>
            <p:ph idx="1"/>
          </p:nvPr>
        </p:nvSpPr>
        <p:spPr/>
        <p:txBody>
          <a:bodyPr/>
          <a:lstStyle/>
          <a:p>
            <a:r>
              <a:rPr lang="en-IN" dirty="0"/>
              <a:t>Utilization of idle fog nodes for better throughput.</a:t>
            </a:r>
          </a:p>
          <a:p>
            <a:r>
              <a:rPr lang="en-IN" dirty="0"/>
              <a:t>More parallel operations.</a:t>
            </a:r>
          </a:p>
          <a:p>
            <a:r>
              <a:rPr lang="en-IN" dirty="0"/>
              <a:t>Handling load balancing.</a:t>
            </a:r>
          </a:p>
          <a:p>
            <a:r>
              <a:rPr lang="en-IN" dirty="0"/>
              <a:t>Meeting the delay requirements of real-time applications.</a:t>
            </a:r>
          </a:p>
          <a:p>
            <a:r>
              <a:rPr lang="en-IN" dirty="0"/>
              <a:t>Provisioning crash fault tolerance.</a:t>
            </a:r>
          </a:p>
          <a:p>
            <a:r>
              <a:rPr lang="en-IN" dirty="0"/>
              <a:t>More scalable system.</a:t>
            </a:r>
          </a:p>
        </p:txBody>
      </p:sp>
    </p:spTree>
    <p:extLst>
      <p:ext uri="{BB962C8B-B14F-4D97-AF65-F5344CB8AC3E}">
        <p14:creationId xmlns:p14="http://schemas.microsoft.com/office/powerpoint/2010/main" val="20007473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03FA0-6514-630B-FDF1-EF31FE3BDE8C}"/>
              </a:ext>
            </a:extLst>
          </p:cNvPr>
          <p:cNvSpPr>
            <a:spLocks noGrp="1"/>
          </p:cNvSpPr>
          <p:nvPr>
            <p:ph type="title"/>
          </p:nvPr>
        </p:nvSpPr>
        <p:spPr>
          <a:xfrm>
            <a:off x="213063" y="0"/>
            <a:ext cx="10515600" cy="745225"/>
          </a:xfrm>
        </p:spPr>
        <p:txBody>
          <a:bodyPr/>
          <a:lstStyle/>
          <a:p>
            <a:r>
              <a:rPr lang="en-IN" dirty="0"/>
              <a:t>Resource Management- Challenges</a:t>
            </a:r>
          </a:p>
        </p:txBody>
      </p:sp>
      <p:sp>
        <p:nvSpPr>
          <p:cNvPr id="3" name="Content Placeholder 2">
            <a:extLst>
              <a:ext uri="{FF2B5EF4-FFF2-40B4-BE49-F238E27FC236}">
                <a16:creationId xmlns:a16="http://schemas.microsoft.com/office/drawing/2014/main" id="{D7ADE4A5-0D88-71F9-A0E2-A712EEDDE17C}"/>
              </a:ext>
            </a:extLst>
          </p:cNvPr>
          <p:cNvSpPr>
            <a:spLocks noGrp="1"/>
          </p:cNvSpPr>
          <p:nvPr>
            <p:ph idx="1"/>
          </p:nvPr>
        </p:nvSpPr>
        <p:spPr>
          <a:xfrm>
            <a:off x="213063" y="1207363"/>
            <a:ext cx="11798423" cy="5584054"/>
          </a:xfrm>
        </p:spPr>
        <p:txBody>
          <a:bodyPr>
            <a:normAutofit fontScale="92500" lnSpcReduction="20000"/>
          </a:bodyPr>
          <a:lstStyle/>
          <a:p>
            <a:pPr algn="just"/>
            <a:r>
              <a:rPr lang="en-IN" dirty="0"/>
              <a:t>Data may not be available at the executing fog node. Therefore, data fetching is needed from the required sensor or data source.</a:t>
            </a:r>
          </a:p>
          <a:p>
            <a:pPr algn="just"/>
            <a:r>
              <a:rPr lang="en-IN" dirty="0"/>
              <a:t>The executive node might become unresponsive due to heavy workload, which comprises the latency.</a:t>
            </a:r>
          </a:p>
          <a:p>
            <a:pPr algn="just"/>
            <a:r>
              <a:rPr lang="en-IN" dirty="0"/>
              <a:t>Choosing a new node in case of micro service execution migration, so that the response time gets reduced.</a:t>
            </a:r>
          </a:p>
          <a:p>
            <a:pPr algn="just"/>
            <a:r>
              <a:rPr lang="en-IN" dirty="0"/>
              <a:t>Due to unavailability of an executing node, there is a need to migrate the partially processed persistent data to a new node (state migration).</a:t>
            </a:r>
          </a:p>
          <a:p>
            <a:pPr algn="just"/>
            <a:r>
              <a:rPr lang="en-IN" dirty="0"/>
              <a:t>Final result has to be transferred to the client or actuator within very less amount of time.</a:t>
            </a:r>
          </a:p>
          <a:p>
            <a:pPr algn="just"/>
            <a:r>
              <a:rPr lang="en-IN" dirty="0"/>
              <a:t>Deploying application components in different fog computing nodes ensuring latency requirement of the components.</a:t>
            </a:r>
          </a:p>
          <a:p>
            <a:pPr algn="just"/>
            <a:r>
              <a:rPr lang="en-IN" dirty="0"/>
              <a:t>Multiple applications may collocate in the same fog node. Therefore, the data of one application may get compromised by another application. Data security and integrity of individual applications by resource isolation has to be ensured.</a:t>
            </a:r>
          </a:p>
        </p:txBody>
      </p:sp>
    </p:spTree>
    <p:extLst>
      <p:ext uri="{BB962C8B-B14F-4D97-AF65-F5344CB8AC3E}">
        <p14:creationId xmlns:p14="http://schemas.microsoft.com/office/powerpoint/2010/main" val="24286618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2428B-16FE-E600-AC2D-05C66D771133}"/>
              </a:ext>
            </a:extLst>
          </p:cNvPr>
          <p:cNvSpPr>
            <a:spLocks noGrp="1"/>
          </p:cNvSpPr>
          <p:nvPr>
            <p:ph type="title"/>
          </p:nvPr>
        </p:nvSpPr>
        <p:spPr>
          <a:xfrm>
            <a:off x="145742" y="391759"/>
            <a:ext cx="10515600" cy="833360"/>
          </a:xfrm>
        </p:spPr>
        <p:txBody>
          <a:bodyPr/>
          <a:lstStyle/>
          <a:p>
            <a:r>
              <a:rPr lang="en-IN" dirty="0"/>
              <a:t>Resource Management- Approaches</a:t>
            </a:r>
          </a:p>
        </p:txBody>
      </p:sp>
      <p:sp>
        <p:nvSpPr>
          <p:cNvPr id="3" name="Content Placeholder 2">
            <a:extLst>
              <a:ext uri="{FF2B5EF4-FFF2-40B4-BE49-F238E27FC236}">
                <a16:creationId xmlns:a16="http://schemas.microsoft.com/office/drawing/2014/main" id="{554E9502-8F0D-AF33-812A-56AC20630765}"/>
              </a:ext>
            </a:extLst>
          </p:cNvPr>
          <p:cNvSpPr>
            <a:spLocks noGrp="1"/>
          </p:cNvSpPr>
          <p:nvPr>
            <p:ph idx="1"/>
          </p:nvPr>
        </p:nvSpPr>
        <p:spPr>
          <a:xfrm>
            <a:off x="248575" y="1393794"/>
            <a:ext cx="11585359" cy="5291091"/>
          </a:xfrm>
        </p:spPr>
        <p:txBody>
          <a:bodyPr/>
          <a:lstStyle/>
          <a:p>
            <a:pPr algn="just"/>
            <a:r>
              <a:rPr lang="en-IN" dirty="0"/>
              <a:t>Execution migration to the nearest node from the mobile client.</a:t>
            </a:r>
          </a:p>
          <a:p>
            <a:pPr algn="just"/>
            <a:r>
              <a:rPr lang="en-IN" dirty="0"/>
              <a:t>Minimizing the carbon footprint for video printing service in fog computing.</a:t>
            </a:r>
          </a:p>
          <a:p>
            <a:pPr algn="just"/>
            <a:r>
              <a:rPr lang="en-IN" dirty="0"/>
              <a:t>Emphasis on resource prediction, resource estimation and reservation, advance reservation as well as pricing for new and existing IoT customers.</a:t>
            </a:r>
          </a:p>
          <a:p>
            <a:pPr algn="just"/>
            <a:r>
              <a:rPr lang="en-IN" dirty="0"/>
              <a:t>Docker as an edge computing platform. Docker may facilitate fast deployment, elasticity, and good performance over virtual machine based edge computing platform.</a:t>
            </a:r>
          </a:p>
          <a:p>
            <a:pPr algn="just"/>
            <a:r>
              <a:rPr lang="en-IN" dirty="0"/>
              <a:t>Resource management based on the fluctuating relinquish probability of the customers, service price, service type, and variance of the relinquish probability.</a:t>
            </a:r>
          </a:p>
        </p:txBody>
      </p:sp>
    </p:spTree>
    <p:extLst>
      <p:ext uri="{BB962C8B-B14F-4D97-AF65-F5344CB8AC3E}">
        <p14:creationId xmlns:p14="http://schemas.microsoft.com/office/powerpoint/2010/main" val="16440088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D28A7-4B95-D005-A853-2B67FC1ECEB1}"/>
              </a:ext>
            </a:extLst>
          </p:cNvPr>
          <p:cNvSpPr>
            <a:spLocks noGrp="1"/>
          </p:cNvSpPr>
          <p:nvPr>
            <p:ph type="title"/>
          </p:nvPr>
        </p:nvSpPr>
        <p:spPr>
          <a:xfrm>
            <a:off x="838200" y="365126"/>
            <a:ext cx="10515600" cy="797850"/>
          </a:xfrm>
        </p:spPr>
        <p:txBody>
          <a:bodyPr/>
          <a:lstStyle/>
          <a:p>
            <a:r>
              <a:rPr lang="en-IN" dirty="0"/>
              <a:t>Security issues</a:t>
            </a:r>
          </a:p>
        </p:txBody>
      </p:sp>
      <p:sp>
        <p:nvSpPr>
          <p:cNvPr id="3" name="Content Placeholder 2">
            <a:extLst>
              <a:ext uri="{FF2B5EF4-FFF2-40B4-BE49-F238E27FC236}">
                <a16:creationId xmlns:a16="http://schemas.microsoft.com/office/drawing/2014/main" id="{6F924501-0FAC-0915-BC49-77B65BDC4C69}"/>
              </a:ext>
            </a:extLst>
          </p:cNvPr>
          <p:cNvSpPr>
            <a:spLocks noGrp="1"/>
          </p:cNvSpPr>
          <p:nvPr>
            <p:ph idx="1"/>
          </p:nvPr>
        </p:nvSpPr>
        <p:spPr>
          <a:xfrm>
            <a:off x="506027" y="1642368"/>
            <a:ext cx="11319029" cy="4850505"/>
          </a:xfrm>
        </p:spPr>
        <p:txBody>
          <a:bodyPr/>
          <a:lstStyle/>
          <a:p>
            <a:r>
              <a:rPr lang="en-IN" dirty="0"/>
              <a:t>Major security issues are authentication at different levels of gateways as well as in fog nodes.</a:t>
            </a:r>
          </a:p>
          <a:p>
            <a:r>
              <a:rPr lang="en-IN" dirty="0"/>
              <a:t>Man-in-the-middle attack</a:t>
            </a:r>
          </a:p>
          <a:p>
            <a:r>
              <a:rPr lang="en-IN" dirty="0"/>
              <a:t>Privacy issues</a:t>
            </a:r>
          </a:p>
          <a:p>
            <a:r>
              <a:rPr lang="en-IN" dirty="0"/>
              <a:t>In case of the smart grids, the smart meters installed in the consumer’s homes. Each smart meter and smart appliance has an IP address. A malicious user can either tamper with its own smart meter, report false readings, or spoof IP addresses.</a:t>
            </a:r>
          </a:p>
        </p:txBody>
      </p:sp>
    </p:spTree>
    <p:extLst>
      <p:ext uri="{BB962C8B-B14F-4D97-AF65-F5344CB8AC3E}">
        <p14:creationId xmlns:p14="http://schemas.microsoft.com/office/powerpoint/2010/main" val="1736393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CD1FD5-9C8E-8137-D6AF-660BC73BC11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07EB98A-A6C3-5D73-3643-81802F4CC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996" y="994299"/>
            <a:ext cx="9854213" cy="5424256"/>
          </a:xfrm>
          <a:prstGeom prst="rect">
            <a:avLst/>
          </a:prstGeom>
        </p:spPr>
      </p:pic>
    </p:spTree>
    <p:extLst>
      <p:ext uri="{BB962C8B-B14F-4D97-AF65-F5344CB8AC3E}">
        <p14:creationId xmlns:p14="http://schemas.microsoft.com/office/powerpoint/2010/main" val="4025105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BFFFE-34EF-7E79-70CD-D358A6C2090A}"/>
              </a:ext>
            </a:extLst>
          </p:cNvPr>
          <p:cNvSpPr>
            <a:spLocks noGrp="1"/>
          </p:cNvSpPr>
          <p:nvPr>
            <p:ph type="title"/>
          </p:nvPr>
        </p:nvSpPr>
        <p:spPr>
          <a:xfrm>
            <a:off x="367683" y="134305"/>
            <a:ext cx="10515600" cy="611419"/>
          </a:xfrm>
        </p:spPr>
        <p:txBody>
          <a:bodyPr>
            <a:normAutofit fontScale="90000"/>
          </a:bodyPr>
          <a:lstStyle/>
          <a:p>
            <a:r>
              <a:rPr lang="en-US" dirty="0"/>
              <a:t>MapReduce: Fault Tolerance</a:t>
            </a:r>
            <a:endParaRPr lang="en-IN" dirty="0"/>
          </a:p>
        </p:txBody>
      </p:sp>
      <p:sp>
        <p:nvSpPr>
          <p:cNvPr id="3" name="Content Placeholder 2">
            <a:extLst>
              <a:ext uri="{FF2B5EF4-FFF2-40B4-BE49-F238E27FC236}">
                <a16:creationId xmlns:a16="http://schemas.microsoft.com/office/drawing/2014/main" id="{3E8FF65B-732E-84B2-5B8B-0A02E48F2F9B}"/>
              </a:ext>
            </a:extLst>
          </p:cNvPr>
          <p:cNvSpPr>
            <a:spLocks noGrp="1"/>
          </p:cNvSpPr>
          <p:nvPr>
            <p:ph idx="1"/>
          </p:nvPr>
        </p:nvSpPr>
        <p:spPr>
          <a:xfrm>
            <a:off x="177553" y="1154097"/>
            <a:ext cx="11816179" cy="5569598"/>
          </a:xfrm>
        </p:spPr>
        <p:txBody>
          <a:bodyPr/>
          <a:lstStyle/>
          <a:p>
            <a:r>
              <a:rPr lang="en-US" dirty="0"/>
              <a:t>Heartbeat communication:</a:t>
            </a:r>
          </a:p>
          <a:p>
            <a:pPr lvl="1"/>
            <a:r>
              <a:rPr lang="en-US" dirty="0"/>
              <a:t>Updates are exchanged regarding the status of the task assigned to workers</a:t>
            </a:r>
          </a:p>
          <a:p>
            <a:pPr lvl="1"/>
            <a:r>
              <a:rPr lang="en-US" dirty="0"/>
              <a:t>Communication exists, but no progress: master duplicates those tasks and assigns to processors who have already completed</a:t>
            </a:r>
          </a:p>
          <a:p>
            <a:r>
              <a:rPr lang="en-US" dirty="0"/>
              <a:t>If a mapper fails, the master reassigns the key-range designated to it to another working node for re-execution</a:t>
            </a:r>
          </a:p>
          <a:p>
            <a:pPr lvl="1"/>
            <a:r>
              <a:rPr lang="en-US" dirty="0"/>
              <a:t>Re-execution is required as the partial computations are written into local files, rather than GFS file system</a:t>
            </a:r>
          </a:p>
          <a:p>
            <a:r>
              <a:rPr lang="en-US" dirty="0"/>
              <a:t>If a reducer fails, only the remaining tasks are reassigned to another node, since the completed tasks are already written back into GFS</a:t>
            </a:r>
          </a:p>
          <a:p>
            <a:endParaRPr lang="en-IN" dirty="0"/>
          </a:p>
        </p:txBody>
      </p:sp>
    </p:spTree>
    <p:extLst>
      <p:ext uri="{BB962C8B-B14F-4D97-AF65-F5344CB8AC3E}">
        <p14:creationId xmlns:p14="http://schemas.microsoft.com/office/powerpoint/2010/main" val="1654842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839A-E703-57E6-4D66-1C5A103D6E8D}"/>
              </a:ext>
            </a:extLst>
          </p:cNvPr>
          <p:cNvSpPr>
            <a:spLocks noGrp="1"/>
          </p:cNvSpPr>
          <p:nvPr>
            <p:ph type="title"/>
          </p:nvPr>
        </p:nvSpPr>
        <p:spPr>
          <a:xfrm>
            <a:off x="980243" y="62144"/>
            <a:ext cx="10515600" cy="550415"/>
          </a:xfrm>
        </p:spPr>
        <p:txBody>
          <a:bodyPr>
            <a:normAutofit fontScale="90000"/>
          </a:bodyPr>
          <a:lstStyle/>
          <a:p>
            <a:r>
              <a:rPr lang="en-US" dirty="0"/>
              <a:t>MapReduce Efficiency</a:t>
            </a:r>
            <a:endParaRPr lang="en-IN" dirty="0"/>
          </a:p>
        </p:txBody>
      </p:sp>
      <p:sp>
        <p:nvSpPr>
          <p:cNvPr id="3" name="Content Placeholder 2">
            <a:extLst>
              <a:ext uri="{FF2B5EF4-FFF2-40B4-BE49-F238E27FC236}">
                <a16:creationId xmlns:a16="http://schemas.microsoft.com/office/drawing/2014/main" id="{3713D1E4-F2F9-4B54-E37E-F23280894D4F}"/>
              </a:ext>
            </a:extLst>
          </p:cNvPr>
          <p:cNvSpPr>
            <a:spLocks noGrp="1"/>
          </p:cNvSpPr>
          <p:nvPr>
            <p:ph idx="1"/>
          </p:nvPr>
        </p:nvSpPr>
        <p:spPr>
          <a:xfrm>
            <a:off x="133165" y="967666"/>
            <a:ext cx="11896078" cy="5690585"/>
          </a:xfrm>
        </p:spPr>
        <p:txBody>
          <a:bodyPr/>
          <a:lstStyle/>
          <a:p>
            <a:r>
              <a:rPr lang="en-US" dirty="0"/>
              <a:t>General computation task on a volume of data D</a:t>
            </a:r>
          </a:p>
          <a:p>
            <a:r>
              <a:rPr lang="en-US" dirty="0"/>
              <a:t>Takes </a:t>
            </a:r>
            <a:r>
              <a:rPr lang="en-US" dirty="0" err="1"/>
              <a:t>wD</a:t>
            </a:r>
            <a:r>
              <a:rPr lang="en-US" dirty="0"/>
              <a:t> time on an uniprocessor  (time to read data from disk + performing computation + time to write back to disk)</a:t>
            </a:r>
          </a:p>
          <a:p>
            <a:r>
              <a:rPr lang="en-US" dirty="0"/>
              <a:t>Time to read/write one word from/to disk= c</a:t>
            </a:r>
          </a:p>
          <a:p>
            <a:r>
              <a:rPr lang="en-US" dirty="0"/>
              <a:t>Now, the computational task is decomposed into map and reduce stages as follows:</a:t>
            </a:r>
          </a:p>
          <a:p>
            <a:pPr lvl="1">
              <a:buFont typeface="Wingdings" panose="05000000000000000000" pitchFamily="2" charset="2"/>
              <a:buChar char="q"/>
            </a:pPr>
            <a:r>
              <a:rPr lang="en-IN" dirty="0"/>
              <a:t>Map stage:</a:t>
            </a:r>
          </a:p>
          <a:p>
            <a:pPr lvl="2">
              <a:buFont typeface="Wingdings" panose="05000000000000000000" pitchFamily="2" charset="2"/>
              <a:buChar char="ü"/>
            </a:pPr>
            <a:r>
              <a:rPr lang="en-IN" dirty="0"/>
              <a:t>Mapping time= </a:t>
            </a:r>
            <a:r>
              <a:rPr lang="en-IN" dirty="0" err="1"/>
              <a:t>c</a:t>
            </a:r>
            <a:r>
              <a:rPr lang="en-IN" baseline="-25000" dirty="0" err="1"/>
              <a:t>m</a:t>
            </a:r>
            <a:r>
              <a:rPr lang="en-IN" dirty="0" err="1"/>
              <a:t>D</a:t>
            </a:r>
            <a:endParaRPr lang="en-IN" dirty="0"/>
          </a:p>
          <a:p>
            <a:pPr lvl="2">
              <a:buFont typeface="Wingdings" panose="05000000000000000000" pitchFamily="2" charset="2"/>
              <a:buChar char="ü"/>
            </a:pPr>
            <a:r>
              <a:rPr lang="en-IN" dirty="0"/>
              <a:t>Data produced as output= </a:t>
            </a:r>
            <a:r>
              <a:rPr lang="en-IN" dirty="0" err="1"/>
              <a:t>σD</a:t>
            </a:r>
            <a:endParaRPr lang="en-IN" dirty="0"/>
          </a:p>
          <a:p>
            <a:pPr lvl="1">
              <a:buFont typeface="Wingdings" panose="05000000000000000000" pitchFamily="2" charset="2"/>
              <a:buChar char="q"/>
            </a:pPr>
            <a:r>
              <a:rPr lang="en-IN" dirty="0"/>
              <a:t>Reduce stage:</a:t>
            </a:r>
          </a:p>
          <a:p>
            <a:pPr lvl="2">
              <a:buFont typeface="Wingdings" panose="05000000000000000000" pitchFamily="2" charset="2"/>
              <a:buChar char="ü"/>
            </a:pPr>
            <a:r>
              <a:rPr lang="en-IN" dirty="0"/>
              <a:t>Reducing time= </a:t>
            </a:r>
            <a:r>
              <a:rPr lang="en-IN" dirty="0" err="1"/>
              <a:t>c</a:t>
            </a:r>
            <a:r>
              <a:rPr lang="en-IN" baseline="-25000" dirty="0" err="1"/>
              <a:t>r</a:t>
            </a:r>
            <a:r>
              <a:rPr lang="el-GR" dirty="0"/>
              <a:t>σ</a:t>
            </a:r>
            <a:r>
              <a:rPr lang="en-US" dirty="0"/>
              <a:t>D</a:t>
            </a:r>
          </a:p>
          <a:p>
            <a:pPr lvl="2">
              <a:buFont typeface="Wingdings" panose="05000000000000000000" pitchFamily="2" charset="2"/>
              <a:buChar char="ü"/>
            </a:pPr>
            <a:r>
              <a:rPr lang="en-US" dirty="0"/>
              <a:t>Data produced as output= σ</a:t>
            </a:r>
            <a:r>
              <a:rPr lang="el-GR" dirty="0"/>
              <a:t>μ</a:t>
            </a:r>
            <a:r>
              <a:rPr lang="en-US" dirty="0"/>
              <a:t>D</a:t>
            </a:r>
            <a:endParaRPr lang="en-IN" dirty="0"/>
          </a:p>
        </p:txBody>
      </p:sp>
    </p:spTree>
    <p:extLst>
      <p:ext uri="{BB962C8B-B14F-4D97-AF65-F5344CB8AC3E}">
        <p14:creationId xmlns:p14="http://schemas.microsoft.com/office/powerpoint/2010/main" val="3946031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C7008D-7460-C228-D6FC-39083041343A}"/>
                  </a:ext>
                </a:extLst>
              </p:cNvPr>
              <p:cNvSpPr>
                <a:spLocks noGrp="1"/>
              </p:cNvSpPr>
              <p:nvPr>
                <p:ph idx="1"/>
              </p:nvPr>
            </p:nvSpPr>
            <p:spPr>
              <a:xfrm>
                <a:off x="266330" y="683580"/>
                <a:ext cx="11576482" cy="5779363"/>
              </a:xfrm>
            </p:spPr>
            <p:txBody>
              <a:bodyPr/>
              <a:lstStyle/>
              <a:p>
                <a:r>
                  <a:rPr lang="en-US" dirty="0"/>
                  <a:t>Considering no overheads in decomposing a task into a map and a reduce stages, we have the following relation:</a:t>
                </a:r>
              </a:p>
              <a:p>
                <a:pPr marL="0" indent="0" algn="ctr">
                  <a:buNone/>
                </a:pPr>
                <a:r>
                  <a:rPr lang="en-US" dirty="0"/>
                  <a:t> </a:t>
                </a:r>
                <a14:m>
                  <m:oMath xmlns:m="http://schemas.openxmlformats.org/officeDocument/2006/math">
                    <m:r>
                      <a:rPr lang="en-US" b="0" i="1" smtClean="0">
                        <a:latin typeface="Cambria Math" panose="02040503050406030204" pitchFamily="18" charset="0"/>
                      </a:rPr>
                      <m:t>𝑤𝐷</m:t>
                    </m:r>
                    <m:r>
                      <a:rPr lang="en-US" b="0" i="1" smtClean="0">
                        <a:latin typeface="Cambria Math" panose="02040503050406030204" pitchFamily="18" charset="0"/>
                      </a:rPr>
                      <m:t>=</m:t>
                    </m:r>
                    <m:r>
                      <a:rPr lang="en-US" b="0" i="1" smtClean="0">
                        <a:latin typeface="Cambria Math" panose="02040503050406030204" pitchFamily="18" charset="0"/>
                      </a:rPr>
                      <m:t>𝑐𝐷</m:t>
                    </m:r>
                    <m:r>
                      <a:rPr lang="en-US" b="0" i="1" smtClean="0">
                        <a:latin typeface="Cambria Math" panose="02040503050406030204" pitchFamily="18" charset="0"/>
                      </a:rPr>
                      <m:t>+</m:t>
                    </m:r>
                    <m:r>
                      <a:rPr lang="en-US" b="0" i="1" smtClean="0">
                        <a:latin typeface="Cambria Math" panose="02040503050406030204" pitchFamily="18" charset="0"/>
                      </a:rPr>
                      <m:t>𝑐𝑚𝐷</m:t>
                    </m:r>
                    <m:r>
                      <a:rPr lang="en-US" b="0" i="1" smtClean="0">
                        <a:latin typeface="Cambria Math" panose="02040503050406030204" pitchFamily="18" charset="0"/>
                      </a:rPr>
                      <m:t>+</m:t>
                    </m:r>
                    <m:r>
                      <a:rPr lang="en-US" b="0" i="1" smtClean="0">
                        <a:latin typeface="Cambria Math" panose="02040503050406030204" pitchFamily="18" charset="0"/>
                      </a:rPr>
                      <m:t>𝑐𝑟</m:t>
                    </m:r>
                    <m:r>
                      <m:rPr>
                        <m:sty m:val="p"/>
                      </m:rPr>
                      <a:rPr lang="el-GR" b="0" i="1" smtClean="0">
                        <a:latin typeface="Cambria Math" panose="02040503050406030204" pitchFamily="18" charset="0"/>
                      </a:rPr>
                      <m:t>σ</m:t>
                    </m:r>
                  </m:oMath>
                </a14:m>
                <a:r>
                  <a:rPr lang="en-IN" dirty="0"/>
                  <a:t>D+ c</a:t>
                </a:r>
                <a:r>
                  <a:rPr lang="el-GR" dirty="0"/>
                  <a:t>σμ</a:t>
                </a:r>
                <a:r>
                  <a:rPr lang="en-US" dirty="0"/>
                  <a:t>D</a:t>
                </a:r>
              </a:p>
              <a:p>
                <a:pPr algn="just"/>
                <a:r>
                  <a:rPr lang="en-US" dirty="0"/>
                  <a:t>Now, we use p processors that server as both mapper and reducer in respective phases to solve the problem</a:t>
                </a:r>
              </a:p>
              <a:p>
                <a:pPr algn="just"/>
                <a:r>
                  <a:rPr lang="en-US" dirty="0"/>
                  <a:t>Additional overhead:</a:t>
                </a:r>
              </a:p>
              <a:p>
                <a:pPr lvl="1" algn="just"/>
                <a:r>
                  <a:rPr lang="en-IN" dirty="0"/>
                  <a:t>Each mapper writes to its local disk followed by each reducer remotely reading from the local disk of each mapper</a:t>
                </a:r>
              </a:p>
              <a:p>
                <a:pPr algn="just"/>
                <a:r>
                  <a:rPr lang="en-IN" dirty="0"/>
                  <a:t>For analysis purpose; time to read a word locally or remotely is same</a:t>
                </a:r>
              </a:p>
              <a:p>
                <a:pPr algn="just"/>
                <a:r>
                  <a:rPr lang="en-IN" dirty="0"/>
                  <a:t>Time to read data from disk by each mapper </a:t>
                </a:r>
                <a14:m>
                  <m:oMath xmlns:m="http://schemas.openxmlformats.org/officeDocument/2006/math">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𝑤𝐷</m:t>
                        </m:r>
                      </m:num>
                      <m:den>
                        <m:r>
                          <a:rPr lang="en-US" b="0" i="1" smtClean="0">
                            <a:latin typeface="Cambria Math" panose="02040503050406030204" pitchFamily="18" charset="0"/>
                          </a:rPr>
                          <m:t>𝑝</m:t>
                        </m:r>
                      </m:den>
                    </m:f>
                  </m:oMath>
                </a14:m>
                <a:r>
                  <a:rPr lang="en-IN" dirty="0"/>
                  <a:t> </a:t>
                </a:r>
              </a:p>
              <a:p>
                <a:pPr algn="just"/>
                <a:r>
                  <a:rPr lang="en-IN" dirty="0"/>
                  <a:t>Data produced by each mapper </a:t>
                </a:r>
                <a14:m>
                  <m:oMath xmlns:m="http://schemas.openxmlformats.org/officeDocument/2006/math">
                    <m:r>
                      <a:rPr lang="en-US" i="1" smtClean="0">
                        <a:latin typeface="Cambria Math" panose="02040503050406030204" pitchFamily="18" charset="0"/>
                      </a:rPr>
                      <m:t>=</m:t>
                    </m:r>
                    <m:f>
                      <m:fPr>
                        <m:ctrlPr>
                          <a:rPr lang="en-US" i="1" smtClean="0">
                            <a:latin typeface="Cambria Math" panose="02040503050406030204" pitchFamily="18" charset="0"/>
                          </a:rPr>
                        </m:ctrlPr>
                      </m:fPr>
                      <m:num>
                        <m:r>
                          <m:rPr>
                            <m:sty m:val="p"/>
                          </m:rPr>
                          <a:rPr lang="el-GR" i="1" smtClean="0">
                            <a:latin typeface="Cambria Math" panose="02040503050406030204" pitchFamily="18" charset="0"/>
                          </a:rPr>
                          <m:t>σ</m:t>
                        </m:r>
                        <m:r>
                          <a:rPr lang="en-US" b="0" i="1" smtClean="0">
                            <a:latin typeface="Cambria Math" panose="02040503050406030204" pitchFamily="18" charset="0"/>
                          </a:rPr>
                          <m:t>𝐷</m:t>
                        </m:r>
                      </m:num>
                      <m:den>
                        <m:r>
                          <a:rPr lang="en-US" b="0" i="1" smtClean="0">
                            <a:latin typeface="Cambria Math" panose="02040503050406030204" pitchFamily="18" charset="0"/>
                          </a:rPr>
                          <m:t>𝑝</m:t>
                        </m:r>
                      </m:den>
                    </m:f>
                  </m:oMath>
                </a14:m>
                <a:r>
                  <a:rPr lang="en-IN" dirty="0"/>
                  <a:t> </a:t>
                </a:r>
              </a:p>
            </p:txBody>
          </p:sp>
        </mc:Choice>
        <mc:Fallback xmlns="">
          <p:sp>
            <p:nvSpPr>
              <p:cNvPr id="3" name="Content Placeholder 2">
                <a:extLst>
                  <a:ext uri="{FF2B5EF4-FFF2-40B4-BE49-F238E27FC236}">
                    <a16:creationId xmlns:a16="http://schemas.microsoft.com/office/drawing/2014/main" id="{4EC7008D-7460-C228-D6FC-39083041343A}"/>
                  </a:ext>
                </a:extLst>
              </p:cNvPr>
              <p:cNvSpPr>
                <a:spLocks noGrp="1" noRot="1" noChangeAspect="1" noMove="1" noResize="1" noEditPoints="1" noAdjustHandles="1" noChangeArrowheads="1" noChangeShapeType="1" noTextEdit="1"/>
              </p:cNvSpPr>
              <p:nvPr>
                <p:ph idx="1"/>
              </p:nvPr>
            </p:nvSpPr>
            <p:spPr>
              <a:xfrm>
                <a:off x="266330" y="683580"/>
                <a:ext cx="11576482" cy="5779363"/>
              </a:xfrm>
              <a:blipFill>
                <a:blip r:embed="rId2"/>
                <a:stretch>
                  <a:fillRect l="-948" t="-1688" r="-1053"/>
                </a:stretch>
              </a:blipFill>
            </p:spPr>
            <p:txBody>
              <a:bodyPr/>
              <a:lstStyle/>
              <a:p>
                <a:r>
                  <a:rPr lang="en-IN">
                    <a:noFill/>
                  </a:rPr>
                  <a:t> </a:t>
                </a:r>
              </a:p>
            </p:txBody>
          </p:sp>
        </mc:Fallback>
      </mc:AlternateContent>
    </p:spTree>
    <p:extLst>
      <p:ext uri="{BB962C8B-B14F-4D97-AF65-F5344CB8AC3E}">
        <p14:creationId xmlns:p14="http://schemas.microsoft.com/office/powerpoint/2010/main" val="3761284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2589FA-1583-970A-F201-8AAD54ED2A51}"/>
                  </a:ext>
                </a:extLst>
              </p:cNvPr>
              <p:cNvSpPr>
                <a:spLocks noGrp="1"/>
              </p:cNvSpPr>
              <p:nvPr>
                <p:ph idx="1"/>
              </p:nvPr>
            </p:nvSpPr>
            <p:spPr>
              <a:xfrm>
                <a:off x="115409" y="363984"/>
                <a:ext cx="11896077" cy="6347534"/>
              </a:xfrm>
            </p:spPr>
            <p:txBody>
              <a:bodyPr/>
              <a:lstStyle/>
              <a:p>
                <a:r>
                  <a:rPr lang="en-US" dirty="0"/>
                  <a:t>Time required to write into local disk </a:t>
                </a:r>
                <a14:m>
                  <m:oMath xmlns:m="http://schemas.openxmlformats.org/officeDocument/2006/math">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𝑐</m:t>
                        </m:r>
                        <m:r>
                          <m:rPr>
                            <m:sty m:val="p"/>
                          </m:rPr>
                          <a:rPr lang="el-GR" b="0" i="1" smtClean="0">
                            <a:latin typeface="Cambria Math" panose="02040503050406030204" pitchFamily="18" charset="0"/>
                          </a:rPr>
                          <m:t>σ</m:t>
                        </m:r>
                        <m:r>
                          <a:rPr lang="en-US" b="0" i="1" smtClean="0">
                            <a:latin typeface="Cambria Math" panose="02040503050406030204" pitchFamily="18" charset="0"/>
                          </a:rPr>
                          <m:t>𝐷</m:t>
                        </m:r>
                      </m:num>
                      <m:den>
                        <m:r>
                          <a:rPr lang="en-US" b="0" i="1" smtClean="0">
                            <a:latin typeface="Cambria Math" panose="02040503050406030204" pitchFamily="18" charset="0"/>
                          </a:rPr>
                          <m:t>𝑝</m:t>
                        </m:r>
                      </m:den>
                    </m:f>
                  </m:oMath>
                </a14:m>
                <a:r>
                  <a:rPr lang="en-US" dirty="0"/>
                  <a:t> </a:t>
                </a:r>
              </a:p>
              <a:p>
                <a:r>
                  <a:rPr lang="en-US" dirty="0"/>
                  <a:t>Data read by each reducer from its partition in each of p mappers </a:t>
                </a:r>
                <a14:m>
                  <m:oMath xmlns:m="http://schemas.openxmlformats.org/officeDocument/2006/math">
                    <m:r>
                      <a:rPr lang="en-US" i="1" smtClean="0">
                        <a:latin typeface="Cambria Math" panose="02040503050406030204" pitchFamily="18" charset="0"/>
                      </a:rPr>
                      <m:t>=</m:t>
                    </m:r>
                    <m:f>
                      <m:fPr>
                        <m:ctrlPr>
                          <a:rPr lang="en-US" i="1" smtClean="0">
                            <a:latin typeface="Cambria Math" panose="02040503050406030204" pitchFamily="18" charset="0"/>
                          </a:rPr>
                        </m:ctrlPr>
                      </m:fPr>
                      <m:num>
                        <m:r>
                          <m:rPr>
                            <m:sty m:val="p"/>
                          </m:rPr>
                          <a:rPr lang="el-GR" i="1" smtClean="0">
                            <a:latin typeface="Cambria Math" panose="02040503050406030204" pitchFamily="18" charset="0"/>
                          </a:rPr>
                          <m:t>σ</m:t>
                        </m:r>
                        <m:r>
                          <a:rPr lang="en-US" b="0" i="1" smtClean="0">
                            <a:latin typeface="Cambria Math" panose="02040503050406030204" pitchFamily="18" charset="0"/>
                          </a:rPr>
                          <m:t>𝐷</m:t>
                        </m:r>
                      </m:num>
                      <m:den>
                        <m:r>
                          <a:rPr lang="en-US" b="0" i="1" smtClean="0">
                            <a:latin typeface="Cambria Math" panose="02040503050406030204" pitchFamily="18" charset="0"/>
                          </a:rPr>
                          <m:t>𝑝</m:t>
                        </m:r>
                        <m:r>
                          <a:rPr lang="en-US" b="0" i="1" baseline="30000" smtClean="0">
                            <a:latin typeface="Cambria Math" panose="02040503050406030204" pitchFamily="18" charset="0"/>
                          </a:rPr>
                          <m:t>2</m:t>
                        </m:r>
                      </m:den>
                    </m:f>
                  </m:oMath>
                </a14:m>
                <a:r>
                  <a:rPr lang="en-IN" dirty="0"/>
                  <a:t> </a:t>
                </a:r>
              </a:p>
              <a:p>
                <a:r>
                  <a:rPr lang="en-IN" dirty="0"/>
                  <a:t>The entire exchange can be executed by p steps, with each reducer r reading from mapper r + i mod r in step I</a:t>
                </a:r>
              </a:p>
              <a:p>
                <a:r>
                  <a:rPr lang="en-IN" dirty="0"/>
                  <a:t>Transfer time from mapper local disk to GFS for each reducer </a:t>
                </a:r>
                <a14:m>
                  <m:oMath xmlns:m="http://schemas.openxmlformats.org/officeDocument/2006/math">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𝑐</m:t>
                        </m:r>
                        <m:r>
                          <m:rPr>
                            <m:sty m:val="p"/>
                          </m:rPr>
                          <a:rPr lang="el-GR" b="0" i="1" smtClean="0">
                            <a:latin typeface="Cambria Math" panose="02040503050406030204" pitchFamily="18" charset="0"/>
                          </a:rPr>
                          <m:t>σ</m:t>
                        </m:r>
                        <m:r>
                          <a:rPr lang="en-US" b="0" i="1" smtClean="0">
                            <a:latin typeface="Cambria Math" panose="02040503050406030204" pitchFamily="18" charset="0"/>
                          </a:rPr>
                          <m:t>𝐷</m:t>
                        </m:r>
                      </m:num>
                      <m:den>
                        <m:r>
                          <a:rPr lang="en-US" b="0" i="1" smtClean="0">
                            <a:latin typeface="Cambria Math" panose="02040503050406030204" pitchFamily="18" charset="0"/>
                          </a:rPr>
                          <m:t>𝑝</m:t>
                        </m:r>
                        <m:r>
                          <a:rPr lang="en-US" b="0" i="1" baseline="30000" smtClean="0">
                            <a:latin typeface="Cambria Math" panose="02040503050406030204" pitchFamily="18" charset="0"/>
                          </a:rPr>
                          <m:t>2</m:t>
                        </m:r>
                      </m:den>
                    </m:f>
                  </m:oMath>
                </a14:m>
                <a:r>
                  <a:rPr lang="en-IN" dirty="0"/>
                  <a:t> × p </a:t>
                </a:r>
                <a14:m>
                  <m:oMath xmlns:m="http://schemas.openxmlformats.org/officeDocument/2006/math">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𝑐</m:t>
                        </m:r>
                        <m:r>
                          <m:rPr>
                            <m:sty m:val="p"/>
                          </m:rPr>
                          <a:rPr lang="el-GR" b="0" i="1" smtClean="0">
                            <a:latin typeface="Cambria Math" panose="02040503050406030204" pitchFamily="18" charset="0"/>
                          </a:rPr>
                          <m:t>σ</m:t>
                        </m:r>
                        <m:r>
                          <a:rPr lang="en-US" b="0" i="1" smtClean="0">
                            <a:latin typeface="Cambria Math" panose="02040503050406030204" pitchFamily="18" charset="0"/>
                          </a:rPr>
                          <m:t>𝐷</m:t>
                        </m:r>
                      </m:num>
                      <m:den>
                        <m:r>
                          <a:rPr lang="en-US" b="0" i="1" smtClean="0">
                            <a:latin typeface="Cambria Math" panose="02040503050406030204" pitchFamily="18" charset="0"/>
                          </a:rPr>
                          <m:t>𝑝</m:t>
                        </m:r>
                      </m:den>
                    </m:f>
                  </m:oMath>
                </a14:m>
                <a:r>
                  <a:rPr lang="en-IN" dirty="0"/>
                  <a:t> </a:t>
                </a:r>
              </a:p>
              <a:p>
                <a:r>
                  <a:rPr lang="en-IN" dirty="0"/>
                  <a:t>Total overhead in parallel implementation due to intermediate disk reads and writes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𝑤𝐷</m:t>
                        </m:r>
                      </m:num>
                      <m:den>
                        <m:r>
                          <a:rPr lang="en-US" b="0" i="1" smtClean="0">
                            <a:latin typeface="Cambria Math" panose="02040503050406030204" pitchFamily="18" charset="0"/>
                          </a:rPr>
                          <m:t>𝑝</m:t>
                        </m:r>
                      </m:den>
                    </m:f>
                  </m:oMath>
                </a14:m>
                <a:r>
                  <a:rPr lang="en-IN" dirty="0"/>
                  <a:t> + 2c </a:t>
                </a:r>
                <a14:m>
                  <m:oMath xmlns:m="http://schemas.openxmlformats.org/officeDocument/2006/math">
                    <m:f>
                      <m:fPr>
                        <m:ctrlPr>
                          <a:rPr lang="en-US" i="1" smtClean="0">
                            <a:latin typeface="Cambria Math" panose="02040503050406030204" pitchFamily="18" charset="0"/>
                          </a:rPr>
                        </m:ctrlPr>
                      </m:fPr>
                      <m:num>
                        <m:r>
                          <m:rPr>
                            <m:sty m:val="p"/>
                          </m:rPr>
                          <a:rPr lang="el-GR" i="1" smtClean="0">
                            <a:latin typeface="Cambria Math" panose="02040503050406030204" pitchFamily="18" charset="0"/>
                          </a:rPr>
                          <m:t>σ</m:t>
                        </m:r>
                        <m:r>
                          <a:rPr lang="en-US" b="0" i="1" smtClean="0">
                            <a:latin typeface="Cambria Math" panose="02040503050406030204" pitchFamily="18" charset="0"/>
                          </a:rPr>
                          <m:t>𝐷</m:t>
                        </m:r>
                      </m:num>
                      <m:den>
                        <m:r>
                          <a:rPr lang="en-US" b="0" i="1" smtClean="0">
                            <a:latin typeface="Cambria Math" panose="02040503050406030204" pitchFamily="18" charset="0"/>
                          </a:rPr>
                          <m:t>𝑝</m:t>
                        </m:r>
                      </m:den>
                    </m:f>
                  </m:oMath>
                </a14:m>
                <a:r>
                  <a:rPr lang="en-IN" dirty="0"/>
                  <a:t> )</a:t>
                </a:r>
              </a:p>
              <a:p>
                <a:r>
                  <a:rPr lang="en-IN" dirty="0"/>
                  <a:t>Parallel efficiency of the MapReduce implementation:</a:t>
                </a:r>
              </a:p>
              <a:p>
                <a:pPr marL="0" indent="0" algn="ctr">
                  <a:buNone/>
                </a:pPr>
                <a:r>
                  <a:rPr lang="el-GR" dirty="0"/>
                  <a:t>ϵ</a:t>
                </a:r>
                <a:r>
                  <a:rPr lang="en-US" baseline="-25000" dirty="0"/>
                  <a:t>MR</a:t>
                </a:r>
                <a14:m>
                  <m:oMath xmlns:m="http://schemas.openxmlformats.org/officeDocument/2006/math">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𝑤𝐷</m:t>
                        </m:r>
                      </m:num>
                      <m:den>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𝑤𝐷</m:t>
                            </m:r>
                          </m:num>
                          <m:den>
                            <m:r>
                              <a:rPr lang="en-US" b="0" i="1" smtClean="0">
                                <a:latin typeface="Cambria Math" panose="02040503050406030204" pitchFamily="18" charset="0"/>
                              </a:rPr>
                              <m:t>𝑝</m:t>
                            </m:r>
                          </m:den>
                        </m:f>
                        <m:r>
                          <m:rPr>
                            <m:nor/>
                          </m:rPr>
                          <a:rPr lang="en-IN" dirty="0"/>
                          <m:t> </m:t>
                        </m:r>
                        <m:r>
                          <m:rPr>
                            <m:nor/>
                          </m:rPr>
                          <a:rPr lang="en-US" b="0" i="0" dirty="0" smtClean="0"/>
                          <m:t>+</m:t>
                        </m:r>
                        <m:r>
                          <m:rPr>
                            <m:nor/>
                          </m:rPr>
                          <a:rPr lang="en-IN" dirty="0" smtClean="0"/>
                          <m:t>2</m:t>
                        </m:r>
                        <m:r>
                          <m:rPr>
                            <m:nor/>
                          </m:rPr>
                          <a:rPr lang="en-IN" dirty="0" smtClean="0"/>
                          <m:t>c</m:t>
                        </m:r>
                        <m:r>
                          <m:rPr>
                            <m:nor/>
                          </m:rPr>
                          <a:rPr lang="en-IN" dirty="0" smtClean="0"/>
                          <m:t> </m:t>
                        </m:r>
                        <m:f>
                          <m:fPr>
                            <m:ctrlPr>
                              <a:rPr lang="en-US" i="1" smtClean="0">
                                <a:latin typeface="Cambria Math" panose="02040503050406030204" pitchFamily="18" charset="0"/>
                              </a:rPr>
                            </m:ctrlPr>
                          </m:fPr>
                          <m:num>
                            <m:r>
                              <m:rPr>
                                <m:sty m:val="p"/>
                              </m:rPr>
                              <a:rPr lang="el-GR" i="1" smtClean="0">
                                <a:latin typeface="Cambria Math" panose="02040503050406030204" pitchFamily="18" charset="0"/>
                              </a:rPr>
                              <m:t>σ</m:t>
                            </m:r>
                            <m:r>
                              <a:rPr lang="en-US" b="0" i="1" smtClean="0">
                                <a:latin typeface="Cambria Math" panose="02040503050406030204" pitchFamily="18" charset="0"/>
                              </a:rPr>
                              <m:t>𝐷</m:t>
                            </m:r>
                          </m:num>
                          <m:den>
                            <m:r>
                              <a:rPr lang="en-US" b="0" i="1" smtClean="0">
                                <a:latin typeface="Cambria Math" panose="02040503050406030204" pitchFamily="18" charset="0"/>
                              </a:rPr>
                              <m:t>𝑝</m:t>
                            </m:r>
                          </m:den>
                        </m:f>
                        <m:r>
                          <a:rPr lang="en-US" b="0" i="1" smtClean="0">
                            <a:latin typeface="Cambria Math" panose="02040503050406030204" pitchFamily="18" charset="0"/>
                          </a:rPr>
                          <m:t>)</m:t>
                        </m:r>
                      </m:den>
                    </m:f>
                  </m:oMath>
                </a14:m>
                <a:r>
                  <a:rPr lang="en-IN"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m:rPr>
                            <m:nor/>
                          </m:rPr>
                          <a:rPr lang="en-US" b="0" i="0"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𝑐</m:t>
                            </m:r>
                          </m:num>
                          <m:den>
                            <m:r>
                              <a:rPr lang="en-US" b="0" i="1" smtClean="0">
                                <a:latin typeface="Cambria Math" panose="02040503050406030204" pitchFamily="18" charset="0"/>
                              </a:rPr>
                              <m:t>𝑤</m:t>
                            </m:r>
                          </m:den>
                        </m:f>
                        <m:r>
                          <m:rPr>
                            <m:sty m:val="p"/>
                          </m:rPr>
                          <a:rPr lang="el-GR" b="0" i="1" smtClean="0">
                            <a:latin typeface="Cambria Math" panose="02040503050406030204" pitchFamily="18" charset="0"/>
                          </a:rPr>
                          <m:t>σ</m:t>
                        </m:r>
                      </m:den>
                    </m:f>
                  </m:oMath>
                </a14:m>
                <a:endParaRPr lang="en-IN" dirty="0"/>
              </a:p>
              <a:p>
                <a:endParaRPr lang="en-IN" dirty="0"/>
              </a:p>
              <a:p>
                <a:endParaRPr lang="en-IN" dirty="0"/>
              </a:p>
            </p:txBody>
          </p:sp>
        </mc:Choice>
        <mc:Fallback xmlns="">
          <p:sp>
            <p:nvSpPr>
              <p:cNvPr id="3" name="Content Placeholder 2">
                <a:extLst>
                  <a:ext uri="{FF2B5EF4-FFF2-40B4-BE49-F238E27FC236}">
                    <a16:creationId xmlns:a16="http://schemas.microsoft.com/office/drawing/2014/main" id="{4E2589FA-1583-970A-F201-8AAD54ED2A51}"/>
                  </a:ext>
                </a:extLst>
              </p:cNvPr>
              <p:cNvSpPr>
                <a:spLocks noGrp="1" noRot="1" noChangeAspect="1" noMove="1" noResize="1" noEditPoints="1" noAdjustHandles="1" noChangeArrowheads="1" noChangeShapeType="1" noTextEdit="1"/>
              </p:cNvSpPr>
              <p:nvPr>
                <p:ph idx="1"/>
              </p:nvPr>
            </p:nvSpPr>
            <p:spPr>
              <a:xfrm>
                <a:off x="115409" y="363984"/>
                <a:ext cx="11896077" cy="6347534"/>
              </a:xfrm>
              <a:blipFill>
                <a:blip r:embed="rId2"/>
                <a:stretch>
                  <a:fillRect l="-923" t="-288"/>
                </a:stretch>
              </a:blipFill>
            </p:spPr>
            <p:txBody>
              <a:bodyPr/>
              <a:lstStyle/>
              <a:p>
                <a:r>
                  <a:rPr lang="en-IN">
                    <a:noFill/>
                  </a:rPr>
                  <a:t> </a:t>
                </a:r>
              </a:p>
            </p:txBody>
          </p:sp>
        </mc:Fallback>
      </mc:AlternateContent>
    </p:spTree>
    <p:extLst>
      <p:ext uri="{BB962C8B-B14F-4D97-AF65-F5344CB8AC3E}">
        <p14:creationId xmlns:p14="http://schemas.microsoft.com/office/powerpoint/2010/main" val="3705475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A147-5D38-D0B9-C874-6380FCAFCB2C}"/>
              </a:ext>
            </a:extLst>
          </p:cNvPr>
          <p:cNvSpPr>
            <a:spLocks noGrp="1"/>
          </p:cNvSpPr>
          <p:nvPr>
            <p:ph type="title"/>
          </p:nvPr>
        </p:nvSpPr>
        <p:spPr>
          <a:xfrm>
            <a:off x="838200" y="365126"/>
            <a:ext cx="10515600" cy="726828"/>
          </a:xfrm>
        </p:spPr>
        <p:txBody>
          <a:bodyPr/>
          <a:lstStyle/>
          <a:p>
            <a:r>
              <a:rPr lang="en-US" dirty="0"/>
              <a:t>MapReduce: Applications</a:t>
            </a:r>
            <a:endParaRPr lang="en-IN" dirty="0"/>
          </a:p>
        </p:txBody>
      </p:sp>
      <p:sp>
        <p:nvSpPr>
          <p:cNvPr id="3" name="Content Placeholder 2">
            <a:extLst>
              <a:ext uri="{FF2B5EF4-FFF2-40B4-BE49-F238E27FC236}">
                <a16:creationId xmlns:a16="http://schemas.microsoft.com/office/drawing/2014/main" id="{05E8070B-90E1-7AD9-0492-FBC178180DBA}"/>
              </a:ext>
            </a:extLst>
          </p:cNvPr>
          <p:cNvSpPr>
            <a:spLocks noGrp="1"/>
          </p:cNvSpPr>
          <p:nvPr>
            <p:ph idx="1"/>
          </p:nvPr>
        </p:nvSpPr>
        <p:spPr>
          <a:xfrm>
            <a:off x="346229" y="1624614"/>
            <a:ext cx="11505460" cy="5015883"/>
          </a:xfrm>
        </p:spPr>
        <p:txBody>
          <a:bodyPr>
            <a:normAutofit/>
          </a:bodyPr>
          <a:lstStyle/>
          <a:p>
            <a:r>
              <a:rPr lang="en-US" dirty="0"/>
              <a:t>Indexing a large collection of documents</a:t>
            </a:r>
          </a:p>
          <a:p>
            <a:pPr lvl="1"/>
            <a:r>
              <a:rPr lang="en-IN" dirty="0"/>
              <a:t>Important aspect in web search as well as handling structured data</a:t>
            </a:r>
          </a:p>
          <a:p>
            <a:pPr lvl="1"/>
            <a:r>
              <a:rPr lang="en-IN" dirty="0"/>
              <a:t>The map task consists of emitting a word-document/record-id pair for each word: (d</a:t>
            </a:r>
            <a:r>
              <a:rPr lang="en-IN" baseline="-25000" dirty="0"/>
              <a:t>k</a:t>
            </a:r>
            <a:r>
              <a:rPr lang="en-IN" dirty="0"/>
              <a:t>,[w</a:t>
            </a:r>
            <a:r>
              <a:rPr lang="en-IN" baseline="-25000" dirty="0"/>
              <a:t>1</a:t>
            </a:r>
            <a:r>
              <a:rPr lang="en-IN" dirty="0"/>
              <a:t>,…,</a:t>
            </a:r>
            <a:r>
              <a:rPr lang="en-IN" dirty="0" err="1"/>
              <a:t>w</a:t>
            </a:r>
            <a:r>
              <a:rPr lang="en-IN" baseline="-25000" dirty="0" err="1"/>
              <a:t>n</a:t>
            </a:r>
            <a:r>
              <a:rPr lang="en-IN" dirty="0"/>
              <a:t>]) -&gt; [(</a:t>
            </a:r>
            <a:r>
              <a:rPr lang="en-IN" dirty="0" err="1"/>
              <a:t>w</a:t>
            </a:r>
            <a:r>
              <a:rPr lang="en-IN" baseline="-25000" dirty="0" err="1"/>
              <a:t>i</a:t>
            </a:r>
            <a:r>
              <a:rPr lang="en-IN" dirty="0" err="1"/>
              <a:t>,d</a:t>
            </a:r>
            <a:r>
              <a:rPr lang="en-IN" baseline="-25000" dirty="0" err="1"/>
              <a:t>k</a:t>
            </a:r>
            <a:r>
              <a:rPr lang="en-IN" dirty="0"/>
              <a:t>)]</a:t>
            </a:r>
          </a:p>
          <a:p>
            <a:pPr lvl="1"/>
            <a:r>
              <a:rPr lang="en-IN" dirty="0"/>
              <a:t>The reduce step groups the pairs by word and creates an index entry for each word: [(</a:t>
            </a:r>
            <a:r>
              <a:rPr lang="en-IN" dirty="0" err="1"/>
              <a:t>w</a:t>
            </a:r>
            <a:r>
              <a:rPr lang="en-IN" baseline="-25000" dirty="0" err="1"/>
              <a:t>i</a:t>
            </a:r>
            <a:r>
              <a:rPr lang="en-IN" dirty="0" err="1"/>
              <a:t>,d</a:t>
            </a:r>
            <a:r>
              <a:rPr lang="en-IN" baseline="-25000" dirty="0" err="1"/>
              <a:t>k</a:t>
            </a:r>
            <a:r>
              <a:rPr lang="en-IN" dirty="0"/>
              <a:t>)] -&gt; (</a:t>
            </a:r>
            <a:r>
              <a:rPr lang="en-IN" dirty="0" err="1"/>
              <a:t>w</a:t>
            </a:r>
            <a:r>
              <a:rPr lang="en-IN" baseline="-25000" dirty="0" err="1"/>
              <a:t>i</a:t>
            </a:r>
            <a:r>
              <a:rPr lang="en-IN" dirty="0"/>
              <a:t>, [d</a:t>
            </a:r>
            <a:r>
              <a:rPr lang="en-IN" baseline="-25000" dirty="0"/>
              <a:t>i1</a:t>
            </a:r>
            <a:r>
              <a:rPr lang="en-IN" dirty="0"/>
              <a:t>,…,d</a:t>
            </a:r>
            <a:r>
              <a:rPr lang="en-IN" baseline="-25000" dirty="0"/>
              <a:t>im</a:t>
            </a:r>
            <a:r>
              <a:rPr lang="en-IN" dirty="0"/>
              <a:t>])</a:t>
            </a:r>
          </a:p>
          <a:p>
            <a:r>
              <a:rPr lang="en-IN" dirty="0"/>
              <a:t>Relational operations using MapReduce</a:t>
            </a:r>
          </a:p>
          <a:p>
            <a:pPr lvl="1"/>
            <a:r>
              <a:rPr lang="en-IN" dirty="0"/>
              <a:t>Execute SQL statements (relational joins/group by) on large datasets</a:t>
            </a:r>
          </a:p>
          <a:p>
            <a:pPr lvl="1"/>
            <a:r>
              <a:rPr lang="en-IN" dirty="0"/>
              <a:t>Advantages over parallel database</a:t>
            </a:r>
          </a:p>
          <a:p>
            <a:pPr lvl="2"/>
            <a:r>
              <a:rPr lang="en-IN" dirty="0"/>
              <a:t>Large scale</a:t>
            </a:r>
          </a:p>
          <a:p>
            <a:pPr lvl="2"/>
            <a:r>
              <a:rPr lang="en-IN" dirty="0"/>
              <a:t>Fault-tolerance</a:t>
            </a:r>
          </a:p>
          <a:p>
            <a:pPr lvl="1"/>
            <a:endParaRPr lang="en-IN" dirty="0"/>
          </a:p>
        </p:txBody>
      </p:sp>
    </p:spTree>
    <p:extLst>
      <p:ext uri="{BB962C8B-B14F-4D97-AF65-F5344CB8AC3E}">
        <p14:creationId xmlns:p14="http://schemas.microsoft.com/office/powerpoint/2010/main" val="719027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A6F7C-D37B-E14B-55C9-D8B2154E3567}"/>
              </a:ext>
            </a:extLst>
          </p:cNvPr>
          <p:cNvSpPr>
            <a:spLocks noGrp="1"/>
          </p:cNvSpPr>
          <p:nvPr>
            <p:ph type="title"/>
          </p:nvPr>
        </p:nvSpPr>
        <p:spPr>
          <a:xfrm>
            <a:off x="162757" y="1973063"/>
            <a:ext cx="12029243" cy="2385873"/>
          </a:xfrm>
        </p:spPr>
        <p:txBody>
          <a:bodyPr>
            <a:normAutofit/>
          </a:bodyPr>
          <a:lstStyle/>
          <a:p>
            <a:r>
              <a:rPr lang="en-US" sz="3600" b="1" dirty="0"/>
              <a:t>Problem-1: </a:t>
            </a:r>
            <a:r>
              <a:rPr lang="en-US" sz="3600" dirty="0"/>
              <a:t>In a MapReduce framework consider the HDFS block size is 64MB. We have 3 files of size 64Kb, 65Mb, and 127Mb. How many blocks will be created by Hadoop framework? </a:t>
            </a:r>
            <a:endParaRPr lang="en-IN" sz="3600" dirty="0"/>
          </a:p>
        </p:txBody>
      </p:sp>
    </p:spTree>
    <p:extLst>
      <p:ext uri="{BB962C8B-B14F-4D97-AF65-F5344CB8AC3E}">
        <p14:creationId xmlns:p14="http://schemas.microsoft.com/office/powerpoint/2010/main" val="2010153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A6F7C-D37B-E14B-55C9-D8B2154E3567}"/>
              </a:ext>
            </a:extLst>
          </p:cNvPr>
          <p:cNvSpPr>
            <a:spLocks noGrp="1"/>
          </p:cNvSpPr>
          <p:nvPr>
            <p:ph type="title"/>
          </p:nvPr>
        </p:nvSpPr>
        <p:spPr>
          <a:xfrm>
            <a:off x="162757" y="1091953"/>
            <a:ext cx="12029243" cy="4234649"/>
          </a:xfrm>
        </p:spPr>
        <p:txBody>
          <a:bodyPr>
            <a:normAutofit/>
          </a:bodyPr>
          <a:lstStyle/>
          <a:p>
            <a:r>
              <a:rPr lang="en-US" sz="3600" b="1" dirty="0"/>
              <a:t>Problem-2: </a:t>
            </a:r>
            <a:r>
              <a:rPr lang="en-US" sz="3600" dirty="0"/>
              <a:t>Write the pseudo codes (for map and reduce functions) for calculating the average of a set of integers in MapReduce.</a:t>
            </a:r>
            <a:br>
              <a:rPr lang="en-US" sz="3600" dirty="0"/>
            </a:br>
            <a:br>
              <a:rPr lang="en-US" sz="3600" dirty="0"/>
            </a:br>
            <a:r>
              <a:rPr lang="en-US" sz="3600" dirty="0"/>
              <a:t>Suppose A = (10,20,30,40,50) is a set of integers. Show the map and reduce outputs? </a:t>
            </a:r>
            <a:endParaRPr lang="en-IN" sz="3600" dirty="0"/>
          </a:p>
        </p:txBody>
      </p:sp>
    </p:spTree>
    <p:extLst>
      <p:ext uri="{BB962C8B-B14F-4D97-AF65-F5344CB8AC3E}">
        <p14:creationId xmlns:p14="http://schemas.microsoft.com/office/powerpoint/2010/main" val="155771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47D7B-6E80-35D0-EDA3-9232CF6948DF}"/>
              </a:ext>
            </a:extLst>
          </p:cNvPr>
          <p:cNvSpPr>
            <a:spLocks noGrp="1"/>
          </p:cNvSpPr>
          <p:nvPr>
            <p:ph type="title"/>
          </p:nvPr>
        </p:nvSpPr>
        <p:spPr>
          <a:xfrm>
            <a:off x="838200" y="365126"/>
            <a:ext cx="10515600" cy="673562"/>
          </a:xfrm>
        </p:spPr>
        <p:txBody>
          <a:bodyPr>
            <a:normAutofit fontScale="90000"/>
          </a:bodyPr>
          <a:lstStyle/>
          <a:p>
            <a:r>
              <a:rPr lang="en-US" dirty="0"/>
              <a:t>Outline:</a:t>
            </a:r>
            <a:endParaRPr lang="en-IN" dirty="0"/>
          </a:p>
        </p:txBody>
      </p:sp>
      <p:sp>
        <p:nvSpPr>
          <p:cNvPr id="3" name="Content Placeholder 2">
            <a:extLst>
              <a:ext uri="{FF2B5EF4-FFF2-40B4-BE49-F238E27FC236}">
                <a16:creationId xmlns:a16="http://schemas.microsoft.com/office/drawing/2014/main" id="{5A22B7C1-6E01-91F3-47C4-68BA3F59957C}"/>
              </a:ext>
            </a:extLst>
          </p:cNvPr>
          <p:cNvSpPr>
            <a:spLocks noGrp="1"/>
          </p:cNvSpPr>
          <p:nvPr>
            <p:ph idx="1"/>
          </p:nvPr>
        </p:nvSpPr>
        <p:spPr>
          <a:xfrm>
            <a:off x="656948" y="1825624"/>
            <a:ext cx="10696852" cy="4788239"/>
          </a:xfrm>
        </p:spPr>
        <p:txBody>
          <a:bodyPr>
            <a:normAutofit fontScale="92500" lnSpcReduction="20000"/>
          </a:bodyPr>
          <a:lstStyle/>
          <a:p>
            <a:pPr marL="0" indent="0">
              <a:buNone/>
            </a:pPr>
            <a:r>
              <a:rPr lang="en-US" dirty="0">
                <a:solidFill>
                  <a:srgbClr val="FF0000"/>
                </a:solidFill>
              </a:rPr>
              <a:t>Programming Models:</a:t>
            </a:r>
          </a:p>
          <a:p>
            <a:r>
              <a:rPr lang="en-US" dirty="0"/>
              <a:t>MapReduce</a:t>
            </a:r>
          </a:p>
          <a:p>
            <a:r>
              <a:rPr lang="en-US" dirty="0"/>
              <a:t>Apache Spark</a:t>
            </a:r>
          </a:p>
          <a:p>
            <a:r>
              <a:rPr lang="en-US" dirty="0"/>
              <a:t>Tensor Flow</a:t>
            </a:r>
          </a:p>
          <a:p>
            <a:pPr marL="0" indent="0">
              <a:buNone/>
            </a:pPr>
            <a:endParaRPr lang="en-US" dirty="0"/>
          </a:p>
          <a:p>
            <a:r>
              <a:rPr lang="en-US" b="1" dirty="0">
                <a:solidFill>
                  <a:schemeClr val="accent1"/>
                </a:solidFill>
              </a:rPr>
              <a:t>Intercloud Architecture</a:t>
            </a:r>
          </a:p>
          <a:p>
            <a:pPr marL="0" indent="0">
              <a:buNone/>
            </a:pPr>
            <a:endParaRPr lang="en-US" dirty="0"/>
          </a:p>
          <a:p>
            <a:pPr marL="0" indent="0">
              <a:buNone/>
            </a:pPr>
            <a:r>
              <a:rPr lang="en-US" dirty="0">
                <a:solidFill>
                  <a:srgbClr val="FF0000"/>
                </a:solidFill>
              </a:rPr>
              <a:t>Advances:</a:t>
            </a:r>
          </a:p>
          <a:p>
            <a:r>
              <a:rPr lang="en-US" dirty="0"/>
              <a:t>Mobile Cloud Computing</a:t>
            </a:r>
          </a:p>
          <a:p>
            <a:r>
              <a:rPr lang="en-US" dirty="0"/>
              <a:t>Edge Computing</a:t>
            </a:r>
          </a:p>
          <a:p>
            <a:r>
              <a:rPr lang="en-US" dirty="0"/>
              <a:t>Fog Computing</a:t>
            </a:r>
            <a:endParaRPr lang="en-IN" dirty="0"/>
          </a:p>
        </p:txBody>
      </p:sp>
    </p:spTree>
    <p:extLst>
      <p:ext uri="{BB962C8B-B14F-4D97-AF65-F5344CB8AC3E}">
        <p14:creationId xmlns:p14="http://schemas.microsoft.com/office/powerpoint/2010/main" val="468679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A6F7C-D37B-E14B-55C9-D8B2154E3567}"/>
              </a:ext>
            </a:extLst>
          </p:cNvPr>
          <p:cNvSpPr>
            <a:spLocks noGrp="1"/>
          </p:cNvSpPr>
          <p:nvPr>
            <p:ph type="title"/>
          </p:nvPr>
        </p:nvSpPr>
        <p:spPr>
          <a:xfrm>
            <a:off x="162757" y="1091953"/>
            <a:ext cx="12029243" cy="4234649"/>
          </a:xfrm>
        </p:spPr>
        <p:txBody>
          <a:bodyPr>
            <a:normAutofit fontScale="90000"/>
          </a:bodyPr>
          <a:lstStyle/>
          <a:p>
            <a:r>
              <a:rPr lang="en-US" sz="3600" b="1" dirty="0"/>
              <a:t>Problem-3: </a:t>
            </a:r>
            <a:r>
              <a:rPr lang="en-US" sz="3600" dirty="0"/>
              <a:t>Compute total and average salary of organization XYZ and group by gender (male or female) using MapReduce. The input is as follows:</a:t>
            </a:r>
            <a:br>
              <a:rPr lang="en-US" sz="3600" dirty="0"/>
            </a:br>
            <a:br>
              <a:rPr lang="en-US" sz="3600" dirty="0"/>
            </a:br>
            <a:r>
              <a:rPr lang="en-US" sz="3600" b="1" dirty="0">
                <a:solidFill>
                  <a:srgbClr val="FF0000"/>
                </a:solidFill>
              </a:rPr>
              <a:t>Name, Gender, Salary</a:t>
            </a:r>
            <a:br>
              <a:rPr lang="en-US" sz="3600" dirty="0"/>
            </a:br>
            <a:r>
              <a:rPr lang="en-US" sz="3600" dirty="0">
                <a:solidFill>
                  <a:srgbClr val="FF0000"/>
                </a:solidFill>
              </a:rPr>
              <a:t>John, M, 10k</a:t>
            </a:r>
            <a:br>
              <a:rPr lang="en-US" sz="3600" dirty="0">
                <a:solidFill>
                  <a:srgbClr val="FF0000"/>
                </a:solidFill>
              </a:rPr>
            </a:br>
            <a:r>
              <a:rPr lang="en-US" sz="3600" dirty="0">
                <a:solidFill>
                  <a:srgbClr val="FF0000"/>
                </a:solidFill>
              </a:rPr>
              <a:t>Martha, F, 15k</a:t>
            </a:r>
            <a:br>
              <a:rPr lang="en-US" sz="3600" dirty="0"/>
            </a:br>
            <a:r>
              <a:rPr lang="en-US" sz="3600" dirty="0">
                <a:solidFill>
                  <a:srgbClr val="FF0000"/>
                </a:solidFill>
              </a:rPr>
              <a:t>……..</a:t>
            </a:r>
            <a:br>
              <a:rPr lang="en-US" sz="3600" dirty="0"/>
            </a:br>
            <a:endParaRPr lang="en-IN" sz="3600" dirty="0"/>
          </a:p>
        </p:txBody>
      </p:sp>
    </p:spTree>
    <p:extLst>
      <p:ext uri="{BB962C8B-B14F-4D97-AF65-F5344CB8AC3E}">
        <p14:creationId xmlns:p14="http://schemas.microsoft.com/office/powerpoint/2010/main" val="801528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C0A78-CACD-D5CC-DB20-B23B076196E3}"/>
              </a:ext>
            </a:extLst>
          </p:cNvPr>
          <p:cNvSpPr>
            <a:spLocks noGrp="1"/>
          </p:cNvSpPr>
          <p:nvPr>
            <p:ph type="title"/>
          </p:nvPr>
        </p:nvSpPr>
        <p:spPr/>
        <p:txBody>
          <a:bodyPr/>
          <a:lstStyle/>
          <a:p>
            <a:r>
              <a:rPr lang="en-US" dirty="0"/>
              <a:t>Hadoop</a:t>
            </a:r>
            <a:endParaRPr lang="en-IN" dirty="0"/>
          </a:p>
        </p:txBody>
      </p:sp>
      <p:sp>
        <p:nvSpPr>
          <p:cNvPr id="3" name="Content Placeholder 2">
            <a:extLst>
              <a:ext uri="{FF2B5EF4-FFF2-40B4-BE49-F238E27FC236}">
                <a16:creationId xmlns:a16="http://schemas.microsoft.com/office/drawing/2014/main" id="{E67D80CD-4044-5887-7937-C4B564108715}"/>
              </a:ext>
            </a:extLst>
          </p:cNvPr>
          <p:cNvSpPr>
            <a:spLocks noGrp="1"/>
          </p:cNvSpPr>
          <p:nvPr>
            <p:ph idx="1"/>
          </p:nvPr>
        </p:nvSpPr>
        <p:spPr>
          <a:xfrm>
            <a:off x="838200" y="2020933"/>
            <a:ext cx="10515600" cy="4351338"/>
          </a:xfrm>
        </p:spPr>
        <p:txBody>
          <a:bodyPr/>
          <a:lstStyle/>
          <a:p>
            <a:r>
              <a:rPr lang="en-US" dirty="0"/>
              <a:t>Hadoop is an open source framework that allows us to store and process large datasets in parallel and distributed manner.</a:t>
            </a:r>
          </a:p>
          <a:p>
            <a:r>
              <a:rPr lang="en-US" dirty="0"/>
              <a:t>Two main components: HDFS and MapReduce</a:t>
            </a:r>
            <a:r>
              <a:rPr lang="en-IN" dirty="0"/>
              <a:t>.</a:t>
            </a:r>
          </a:p>
          <a:p>
            <a:r>
              <a:rPr lang="en-IN" dirty="0"/>
              <a:t>Hadoop Distributed file system (HDFS) is the primary data storage system used by Hadoop applications.</a:t>
            </a:r>
          </a:p>
          <a:p>
            <a:r>
              <a:rPr lang="en-IN" dirty="0"/>
              <a:t>MapReduce is the processing unit of Hadoop.</a:t>
            </a:r>
          </a:p>
          <a:p>
            <a:endParaRPr lang="en-US" dirty="0"/>
          </a:p>
        </p:txBody>
      </p:sp>
    </p:spTree>
    <p:extLst>
      <p:ext uri="{BB962C8B-B14F-4D97-AF65-F5344CB8AC3E}">
        <p14:creationId xmlns:p14="http://schemas.microsoft.com/office/powerpoint/2010/main" val="2837818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5797-F0A2-6624-F805-DCBA34014859}"/>
              </a:ext>
            </a:extLst>
          </p:cNvPr>
          <p:cNvSpPr>
            <a:spLocks noGrp="1"/>
          </p:cNvSpPr>
          <p:nvPr>
            <p:ph type="title"/>
          </p:nvPr>
        </p:nvSpPr>
        <p:spPr>
          <a:xfrm>
            <a:off x="838200" y="365126"/>
            <a:ext cx="10515600" cy="851116"/>
          </a:xfrm>
        </p:spPr>
        <p:txBody>
          <a:bodyPr/>
          <a:lstStyle/>
          <a:p>
            <a:r>
              <a:rPr lang="en-US" dirty="0"/>
              <a:t>Hadoop Distributed File System (HDFS)</a:t>
            </a:r>
            <a:endParaRPr lang="en-IN" dirty="0"/>
          </a:p>
        </p:txBody>
      </p:sp>
      <p:pic>
        <p:nvPicPr>
          <p:cNvPr id="5" name="Content Placeholder 4">
            <a:extLst>
              <a:ext uri="{FF2B5EF4-FFF2-40B4-BE49-F238E27FC236}">
                <a16:creationId xmlns:a16="http://schemas.microsoft.com/office/drawing/2014/main" id="{A8C15825-2707-2D0A-8D2B-04456FAF17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8283" y="1633491"/>
            <a:ext cx="8785842" cy="5095783"/>
          </a:xfrm>
        </p:spPr>
      </p:pic>
    </p:spTree>
    <p:extLst>
      <p:ext uri="{BB962C8B-B14F-4D97-AF65-F5344CB8AC3E}">
        <p14:creationId xmlns:p14="http://schemas.microsoft.com/office/powerpoint/2010/main" val="3790131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22922-D552-3FC5-354A-DE8292D8E20F}"/>
              </a:ext>
            </a:extLst>
          </p:cNvPr>
          <p:cNvSpPr>
            <a:spLocks noGrp="1"/>
          </p:cNvSpPr>
          <p:nvPr>
            <p:ph type="title"/>
          </p:nvPr>
        </p:nvSpPr>
        <p:spPr>
          <a:xfrm>
            <a:off x="838200" y="365125"/>
            <a:ext cx="10515600" cy="771217"/>
          </a:xfrm>
        </p:spPr>
        <p:txBody>
          <a:bodyPr/>
          <a:lstStyle/>
          <a:p>
            <a:r>
              <a:rPr lang="en-US" dirty="0"/>
              <a:t>MapReduce</a:t>
            </a:r>
            <a:endParaRPr lang="en-IN" dirty="0"/>
          </a:p>
        </p:txBody>
      </p:sp>
      <p:pic>
        <p:nvPicPr>
          <p:cNvPr id="5" name="Content Placeholder 4">
            <a:extLst>
              <a:ext uri="{FF2B5EF4-FFF2-40B4-BE49-F238E27FC236}">
                <a16:creationId xmlns:a16="http://schemas.microsoft.com/office/drawing/2014/main" id="{88DA802A-499B-CFD2-6D07-D700AE0851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2572" y="1544715"/>
            <a:ext cx="9126244" cy="5592932"/>
          </a:xfrm>
        </p:spPr>
      </p:pic>
    </p:spTree>
    <p:extLst>
      <p:ext uri="{BB962C8B-B14F-4D97-AF65-F5344CB8AC3E}">
        <p14:creationId xmlns:p14="http://schemas.microsoft.com/office/powerpoint/2010/main" val="64021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B46CC-D73C-36B2-A29B-768F89988430}"/>
              </a:ext>
            </a:extLst>
          </p:cNvPr>
          <p:cNvSpPr>
            <a:spLocks noGrp="1"/>
          </p:cNvSpPr>
          <p:nvPr>
            <p:ph type="title"/>
          </p:nvPr>
        </p:nvSpPr>
        <p:spPr>
          <a:xfrm>
            <a:off x="234519" y="217503"/>
            <a:ext cx="10515600" cy="682440"/>
          </a:xfrm>
        </p:spPr>
        <p:txBody>
          <a:bodyPr>
            <a:normAutofit fontScale="90000"/>
          </a:bodyPr>
          <a:lstStyle/>
          <a:p>
            <a:r>
              <a:rPr lang="en-US" dirty="0"/>
              <a:t>Hadoop Eco System</a:t>
            </a:r>
            <a:endParaRPr lang="en-IN" dirty="0"/>
          </a:p>
        </p:txBody>
      </p:sp>
      <p:pic>
        <p:nvPicPr>
          <p:cNvPr id="9" name="Content Placeholder 8">
            <a:extLst>
              <a:ext uri="{FF2B5EF4-FFF2-40B4-BE49-F238E27FC236}">
                <a16:creationId xmlns:a16="http://schemas.microsoft.com/office/drawing/2014/main" id="{7B083A40-9C6A-33EF-40BD-23216FF705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5319" y="976544"/>
            <a:ext cx="9871969" cy="5881456"/>
          </a:xfrm>
        </p:spPr>
      </p:pic>
    </p:spTree>
    <p:extLst>
      <p:ext uri="{BB962C8B-B14F-4D97-AF65-F5344CB8AC3E}">
        <p14:creationId xmlns:p14="http://schemas.microsoft.com/office/powerpoint/2010/main" val="2710088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F1A53-E578-F0F4-5198-828E126C2C07}"/>
              </a:ext>
            </a:extLst>
          </p:cNvPr>
          <p:cNvSpPr>
            <a:spLocks noGrp="1"/>
          </p:cNvSpPr>
          <p:nvPr>
            <p:ph type="title"/>
          </p:nvPr>
        </p:nvSpPr>
        <p:spPr>
          <a:xfrm>
            <a:off x="438704" y="0"/>
            <a:ext cx="10515600" cy="806727"/>
          </a:xfrm>
        </p:spPr>
        <p:txBody>
          <a:bodyPr/>
          <a:lstStyle/>
          <a:p>
            <a:r>
              <a:rPr lang="en-US" b="1" dirty="0"/>
              <a:t>Apache Spark</a:t>
            </a:r>
            <a:endParaRPr lang="en-IN" b="1" dirty="0"/>
          </a:p>
        </p:txBody>
      </p:sp>
      <p:sp>
        <p:nvSpPr>
          <p:cNvPr id="3" name="Content Placeholder 2">
            <a:extLst>
              <a:ext uri="{FF2B5EF4-FFF2-40B4-BE49-F238E27FC236}">
                <a16:creationId xmlns:a16="http://schemas.microsoft.com/office/drawing/2014/main" id="{A7436C75-2944-1009-02F1-EFFB4CFD6416}"/>
              </a:ext>
            </a:extLst>
          </p:cNvPr>
          <p:cNvSpPr>
            <a:spLocks noGrp="1"/>
          </p:cNvSpPr>
          <p:nvPr>
            <p:ph idx="1"/>
          </p:nvPr>
        </p:nvSpPr>
        <p:spPr>
          <a:xfrm>
            <a:off x="115409" y="1083076"/>
            <a:ext cx="11913833" cy="5584054"/>
          </a:xfrm>
        </p:spPr>
        <p:txBody>
          <a:bodyPr/>
          <a:lstStyle/>
          <a:p>
            <a:r>
              <a:rPr lang="en-US" b="1" dirty="0">
                <a:solidFill>
                  <a:srgbClr val="FF0000"/>
                </a:solidFill>
              </a:rPr>
              <a:t>Framework of Spark</a:t>
            </a:r>
          </a:p>
          <a:p>
            <a:r>
              <a:rPr lang="en-US" b="1" dirty="0">
                <a:solidFill>
                  <a:srgbClr val="FF0000"/>
                </a:solidFill>
              </a:rPr>
              <a:t>Resilient Distributed Datasets (RDDs)</a:t>
            </a:r>
          </a:p>
          <a:p>
            <a:r>
              <a:rPr lang="en-US" b="1" dirty="0">
                <a:solidFill>
                  <a:srgbClr val="FF0000"/>
                </a:solidFill>
              </a:rPr>
              <a:t>Applications: PageRank, </a:t>
            </a:r>
            <a:r>
              <a:rPr lang="en-US" b="1" dirty="0" err="1">
                <a:solidFill>
                  <a:srgbClr val="FF0000"/>
                </a:solidFill>
              </a:rPr>
              <a:t>GrapghX</a:t>
            </a:r>
            <a:endParaRPr lang="en-US" b="1" dirty="0">
              <a:solidFill>
                <a:srgbClr val="FF0000"/>
              </a:solidFill>
            </a:endParaRPr>
          </a:p>
          <a:p>
            <a:pPr marL="0" indent="0">
              <a:buNone/>
            </a:pPr>
            <a:endParaRPr lang="en-US" dirty="0"/>
          </a:p>
          <a:p>
            <a:pPr>
              <a:buFont typeface="Wingdings" panose="05000000000000000000" pitchFamily="2" charset="2"/>
              <a:buChar char="q"/>
            </a:pPr>
            <a:r>
              <a:rPr lang="en-US" dirty="0"/>
              <a:t> Apache Spark is a big data analytics framework that was designed by University of California in 2012. Since, then it has gained a lot of attraction both in academia and industry.</a:t>
            </a:r>
          </a:p>
          <a:p>
            <a:pPr marL="0" indent="0">
              <a:buNone/>
            </a:pPr>
            <a:endParaRPr lang="en-US" dirty="0"/>
          </a:p>
          <a:p>
            <a:pPr>
              <a:buFont typeface="Wingdings" panose="05000000000000000000" pitchFamily="2" charset="2"/>
              <a:buChar char="q"/>
            </a:pPr>
            <a:r>
              <a:rPr lang="en-US" dirty="0"/>
              <a:t> It is an another system for big data analytics.</a:t>
            </a:r>
          </a:p>
          <a:p>
            <a:pPr marL="0" indent="0">
              <a:buNone/>
            </a:pPr>
            <a:endParaRPr lang="en-IN" dirty="0"/>
          </a:p>
        </p:txBody>
      </p:sp>
    </p:spTree>
    <p:extLst>
      <p:ext uri="{BB962C8B-B14F-4D97-AF65-F5344CB8AC3E}">
        <p14:creationId xmlns:p14="http://schemas.microsoft.com/office/powerpoint/2010/main" val="1063555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F527-FA78-11C6-A585-44C3B73B08EB}"/>
              </a:ext>
            </a:extLst>
          </p:cNvPr>
          <p:cNvSpPr>
            <a:spLocks noGrp="1"/>
          </p:cNvSpPr>
          <p:nvPr>
            <p:ph type="title"/>
          </p:nvPr>
        </p:nvSpPr>
        <p:spPr>
          <a:xfrm>
            <a:off x="225641" y="205328"/>
            <a:ext cx="10515600" cy="744584"/>
          </a:xfrm>
        </p:spPr>
        <p:txBody>
          <a:bodyPr/>
          <a:lstStyle/>
          <a:p>
            <a:r>
              <a:rPr lang="en-US" dirty="0"/>
              <a:t>Need of Spark</a:t>
            </a:r>
            <a:endParaRPr lang="en-IN" dirty="0"/>
          </a:p>
        </p:txBody>
      </p:sp>
      <p:sp>
        <p:nvSpPr>
          <p:cNvPr id="3" name="Content Placeholder 2">
            <a:extLst>
              <a:ext uri="{FF2B5EF4-FFF2-40B4-BE49-F238E27FC236}">
                <a16:creationId xmlns:a16="http://schemas.microsoft.com/office/drawing/2014/main" id="{4CCCF259-2A21-DC37-04F6-E584C27E4BCB}"/>
              </a:ext>
            </a:extLst>
          </p:cNvPr>
          <p:cNvSpPr>
            <a:spLocks noGrp="1"/>
          </p:cNvSpPr>
          <p:nvPr>
            <p:ph idx="1"/>
          </p:nvPr>
        </p:nvSpPr>
        <p:spPr>
          <a:xfrm>
            <a:off x="142043" y="1171852"/>
            <a:ext cx="11869444" cy="5566299"/>
          </a:xfrm>
        </p:spPr>
        <p:txBody>
          <a:bodyPr/>
          <a:lstStyle/>
          <a:p>
            <a:pPr>
              <a:buFont typeface="Wingdings" panose="05000000000000000000" pitchFamily="2" charset="2"/>
              <a:buChar char="q"/>
            </a:pPr>
            <a:r>
              <a:rPr lang="en-US" dirty="0"/>
              <a:t>Is not MapReduce good enough?</a:t>
            </a:r>
          </a:p>
          <a:p>
            <a:pPr lvl="1">
              <a:buFont typeface="Wingdings" panose="05000000000000000000" pitchFamily="2" charset="2"/>
              <a:buChar char="q"/>
            </a:pPr>
            <a:r>
              <a:rPr lang="en-IN" dirty="0"/>
              <a:t>Simplifies batch processing on large commodity clusters.</a:t>
            </a:r>
          </a:p>
          <a:p>
            <a:pPr marL="457200" lvl="1" indent="0">
              <a:buNone/>
            </a:pPr>
            <a:endParaRPr lang="en-IN" dirty="0"/>
          </a:p>
          <a:p>
            <a:pPr>
              <a:buFont typeface="Wingdings" panose="05000000000000000000" pitchFamily="2" charset="2"/>
              <a:buChar char="q"/>
            </a:pPr>
            <a:r>
              <a:rPr lang="en-IN" dirty="0"/>
              <a:t> MapReduce can be expensive for some applications such as;</a:t>
            </a:r>
          </a:p>
          <a:p>
            <a:pPr lvl="1">
              <a:buFont typeface="Wingdings" panose="05000000000000000000" pitchFamily="2" charset="2"/>
              <a:buChar char="q"/>
            </a:pPr>
            <a:r>
              <a:rPr lang="en-IN" dirty="0"/>
              <a:t>Iterative</a:t>
            </a:r>
          </a:p>
          <a:p>
            <a:pPr lvl="1">
              <a:buFont typeface="Wingdings" panose="05000000000000000000" pitchFamily="2" charset="2"/>
              <a:buChar char="q"/>
            </a:pPr>
            <a:r>
              <a:rPr lang="en-IN" dirty="0"/>
              <a:t>Interactive</a:t>
            </a:r>
          </a:p>
          <a:p>
            <a:pPr marL="457200" lvl="1" indent="0">
              <a:buNone/>
            </a:pPr>
            <a:endParaRPr lang="en-IN" dirty="0"/>
          </a:p>
          <a:p>
            <a:pPr>
              <a:buFont typeface="Wingdings" panose="05000000000000000000" pitchFamily="2" charset="2"/>
              <a:buChar char="q"/>
            </a:pPr>
            <a:r>
              <a:rPr lang="en-IN" dirty="0"/>
              <a:t> Lacks efficient data sharing</a:t>
            </a:r>
          </a:p>
          <a:p>
            <a:pPr marL="0" indent="0">
              <a:buNone/>
            </a:pPr>
            <a:endParaRPr lang="en-IN" dirty="0"/>
          </a:p>
          <a:p>
            <a:pPr>
              <a:buFont typeface="Wingdings" panose="05000000000000000000" pitchFamily="2" charset="2"/>
              <a:buChar char="q"/>
            </a:pPr>
            <a:r>
              <a:rPr lang="en-IN" dirty="0"/>
              <a:t> Specialized frameworks did evolve for different programming models</a:t>
            </a:r>
          </a:p>
          <a:p>
            <a:pPr lvl="1">
              <a:buFont typeface="Wingdings" panose="05000000000000000000" pitchFamily="2" charset="2"/>
              <a:buChar char="q"/>
            </a:pPr>
            <a:r>
              <a:rPr lang="en-IN" dirty="0"/>
              <a:t>Bulk synchronous processing (Pregel)</a:t>
            </a:r>
          </a:p>
          <a:p>
            <a:pPr lvl="1">
              <a:buFont typeface="Wingdings" panose="05000000000000000000" pitchFamily="2" charset="2"/>
              <a:buChar char="q"/>
            </a:pPr>
            <a:r>
              <a:rPr lang="en-IN" dirty="0"/>
              <a:t>Iterative MapReduce (Hadoop)</a:t>
            </a:r>
          </a:p>
          <a:p>
            <a:endParaRPr lang="en-IN" dirty="0"/>
          </a:p>
        </p:txBody>
      </p:sp>
    </p:spTree>
    <p:extLst>
      <p:ext uri="{BB962C8B-B14F-4D97-AF65-F5344CB8AC3E}">
        <p14:creationId xmlns:p14="http://schemas.microsoft.com/office/powerpoint/2010/main" val="835641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1657D-648B-9F74-8F30-A3E2500685D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D819D39-E158-A17B-FAEF-672764E2D1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9364" y="852256"/>
            <a:ext cx="10013272" cy="5397623"/>
          </a:xfrm>
        </p:spPr>
      </p:pic>
    </p:spTree>
    <p:extLst>
      <p:ext uri="{BB962C8B-B14F-4D97-AF65-F5344CB8AC3E}">
        <p14:creationId xmlns:p14="http://schemas.microsoft.com/office/powerpoint/2010/main" val="1946960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0B457-6FF0-1020-0441-9D72A7463A87}"/>
              </a:ext>
            </a:extLst>
          </p:cNvPr>
          <p:cNvSpPr>
            <a:spLocks noGrp="1"/>
          </p:cNvSpPr>
          <p:nvPr>
            <p:ph type="title"/>
          </p:nvPr>
        </p:nvSpPr>
        <p:spPr>
          <a:xfrm>
            <a:off x="150920" y="149517"/>
            <a:ext cx="11727402" cy="531520"/>
          </a:xfrm>
        </p:spPr>
        <p:txBody>
          <a:bodyPr>
            <a:normAutofit fontScale="90000"/>
          </a:bodyPr>
          <a:lstStyle/>
          <a:p>
            <a:r>
              <a:rPr lang="en-US" dirty="0"/>
              <a:t>Solution: Resilient Distributed Datasets (RDDs)</a:t>
            </a:r>
            <a:endParaRPr lang="en-IN" dirty="0"/>
          </a:p>
        </p:txBody>
      </p:sp>
      <p:sp>
        <p:nvSpPr>
          <p:cNvPr id="3" name="Content Placeholder 2">
            <a:extLst>
              <a:ext uri="{FF2B5EF4-FFF2-40B4-BE49-F238E27FC236}">
                <a16:creationId xmlns:a16="http://schemas.microsoft.com/office/drawing/2014/main" id="{A589621A-9BA2-C701-BC75-81FD793CC88B}"/>
              </a:ext>
            </a:extLst>
          </p:cNvPr>
          <p:cNvSpPr>
            <a:spLocks noGrp="1"/>
          </p:cNvSpPr>
          <p:nvPr>
            <p:ph idx="1"/>
          </p:nvPr>
        </p:nvSpPr>
        <p:spPr>
          <a:xfrm>
            <a:off x="150920" y="878890"/>
            <a:ext cx="11842812" cy="5829594"/>
          </a:xfrm>
        </p:spPr>
        <p:txBody>
          <a:bodyPr/>
          <a:lstStyle/>
          <a:p>
            <a:pPr marL="0" indent="0">
              <a:buNone/>
            </a:pPr>
            <a:r>
              <a:rPr lang="en-US" dirty="0"/>
              <a:t>Resilient Distributed Data Sets (RDDs):</a:t>
            </a:r>
          </a:p>
          <a:p>
            <a:r>
              <a:rPr lang="en-US" dirty="0"/>
              <a:t>Immutable, partitioned collection of records</a:t>
            </a:r>
          </a:p>
          <a:p>
            <a:r>
              <a:rPr lang="en-US" dirty="0"/>
              <a:t>Built through coarse grained transformations (map, join,…..)</a:t>
            </a:r>
          </a:p>
          <a:p>
            <a:r>
              <a:rPr lang="en-US" dirty="0"/>
              <a:t>Can be cached for efficient reuse.</a:t>
            </a:r>
          </a:p>
          <a:p>
            <a:pPr marL="0" indent="0">
              <a:buNone/>
            </a:pPr>
            <a:endParaRPr lang="en-US" dirty="0"/>
          </a:p>
          <a:p>
            <a:endParaRPr lang="en-IN" dirty="0"/>
          </a:p>
        </p:txBody>
      </p:sp>
      <p:pic>
        <p:nvPicPr>
          <p:cNvPr id="5" name="Picture 4">
            <a:extLst>
              <a:ext uri="{FF2B5EF4-FFF2-40B4-BE49-F238E27FC236}">
                <a16:creationId xmlns:a16="http://schemas.microsoft.com/office/drawing/2014/main" id="{A70C761F-F935-2602-9C33-589FEEAE1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313" y="2905400"/>
            <a:ext cx="8519898" cy="3840813"/>
          </a:xfrm>
          <a:prstGeom prst="rect">
            <a:avLst/>
          </a:prstGeom>
        </p:spPr>
      </p:pic>
    </p:spTree>
    <p:extLst>
      <p:ext uri="{BB962C8B-B14F-4D97-AF65-F5344CB8AC3E}">
        <p14:creationId xmlns:p14="http://schemas.microsoft.com/office/powerpoint/2010/main" val="2126833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FF966-603F-7AB8-7E27-437646BE83E0}"/>
              </a:ext>
            </a:extLst>
          </p:cNvPr>
          <p:cNvSpPr>
            <a:spLocks noGrp="1"/>
          </p:cNvSpPr>
          <p:nvPr>
            <p:ph type="title"/>
          </p:nvPr>
        </p:nvSpPr>
        <p:spPr>
          <a:xfrm>
            <a:off x="838200" y="365125"/>
            <a:ext cx="10515600" cy="709073"/>
          </a:xfrm>
        </p:spPr>
        <p:txBody>
          <a:bodyPr/>
          <a:lstStyle/>
          <a:p>
            <a:endParaRPr lang="en-IN" dirty="0"/>
          </a:p>
        </p:txBody>
      </p:sp>
      <p:sp>
        <p:nvSpPr>
          <p:cNvPr id="3" name="Content Placeholder 2">
            <a:extLst>
              <a:ext uri="{FF2B5EF4-FFF2-40B4-BE49-F238E27FC236}">
                <a16:creationId xmlns:a16="http://schemas.microsoft.com/office/drawing/2014/main" id="{4654147F-3D25-826E-04D5-7D0A5D2EE554}"/>
              </a:ext>
            </a:extLst>
          </p:cNvPr>
          <p:cNvSpPr>
            <a:spLocks noGrp="1"/>
          </p:cNvSpPr>
          <p:nvPr>
            <p:ph idx="1"/>
          </p:nvPr>
        </p:nvSpPr>
        <p:spPr>
          <a:xfrm>
            <a:off x="372861" y="1464816"/>
            <a:ext cx="11638625" cy="5166803"/>
          </a:xfrm>
        </p:spPr>
        <p:txBody>
          <a:bodyPr/>
          <a:lstStyle/>
          <a:p>
            <a:r>
              <a:rPr lang="en-US" dirty="0"/>
              <a:t>Fault Recovery?</a:t>
            </a:r>
          </a:p>
          <a:p>
            <a:pPr lvl="1"/>
            <a:r>
              <a:rPr lang="en-IN" dirty="0"/>
              <a:t>Lineage!</a:t>
            </a:r>
          </a:p>
          <a:p>
            <a:pPr lvl="1"/>
            <a:r>
              <a:rPr lang="en-IN" dirty="0"/>
              <a:t>Log the coarse grained operation applied to a partitioned dataset</a:t>
            </a:r>
          </a:p>
          <a:p>
            <a:pPr lvl="1"/>
            <a:r>
              <a:rPr lang="en-IN" dirty="0"/>
              <a:t>Simply recompute the lost partition if failure occurs</a:t>
            </a:r>
          </a:p>
          <a:p>
            <a:pPr lvl="1"/>
            <a:r>
              <a:rPr lang="en-IN" dirty="0"/>
              <a:t>No cost if no failure</a:t>
            </a:r>
          </a:p>
          <a:p>
            <a:pPr lvl="1"/>
            <a:endParaRPr lang="en-IN" dirty="0"/>
          </a:p>
          <a:p>
            <a:pPr lvl="1"/>
            <a:endParaRPr lang="en-IN" dirty="0"/>
          </a:p>
          <a:p>
            <a:pPr lvl="1"/>
            <a:endParaRPr lang="en-IN" dirty="0"/>
          </a:p>
          <a:p>
            <a:pPr lvl="1"/>
            <a:endParaRPr lang="en-IN" dirty="0"/>
          </a:p>
          <a:p>
            <a:pPr lvl="1"/>
            <a:endParaRPr lang="en-IN" dirty="0"/>
          </a:p>
          <a:p>
            <a:pPr lvl="1"/>
            <a:r>
              <a:rPr lang="en-IN" dirty="0"/>
              <a:t>The RDDs track the graph of transformations that built them (their lineage) to rebuild lost data </a:t>
            </a:r>
          </a:p>
          <a:p>
            <a:pPr lvl="1"/>
            <a:endParaRPr lang="en-IN" dirty="0"/>
          </a:p>
        </p:txBody>
      </p:sp>
      <p:pic>
        <p:nvPicPr>
          <p:cNvPr id="5" name="Picture 4">
            <a:extLst>
              <a:ext uri="{FF2B5EF4-FFF2-40B4-BE49-F238E27FC236}">
                <a16:creationId xmlns:a16="http://schemas.microsoft.com/office/drawing/2014/main" id="{DCDF3110-EE0B-A353-C591-0133380B1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008" y="3581192"/>
            <a:ext cx="8504982" cy="1905208"/>
          </a:xfrm>
          <a:prstGeom prst="rect">
            <a:avLst/>
          </a:prstGeom>
        </p:spPr>
      </p:pic>
    </p:spTree>
    <p:extLst>
      <p:ext uri="{BB962C8B-B14F-4D97-AF65-F5344CB8AC3E}">
        <p14:creationId xmlns:p14="http://schemas.microsoft.com/office/powerpoint/2010/main" val="3729244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2FE91-47CA-AEDF-A94F-D8F1FE7B8A25}"/>
              </a:ext>
            </a:extLst>
          </p:cNvPr>
          <p:cNvSpPr>
            <a:spLocks noGrp="1"/>
          </p:cNvSpPr>
          <p:nvPr>
            <p:ph type="title"/>
          </p:nvPr>
        </p:nvSpPr>
        <p:spPr>
          <a:xfrm>
            <a:off x="376561" y="231961"/>
            <a:ext cx="10515600" cy="638052"/>
          </a:xfrm>
        </p:spPr>
        <p:txBody>
          <a:bodyPr>
            <a:normAutofit fontScale="90000"/>
          </a:bodyPr>
          <a:lstStyle/>
          <a:p>
            <a:r>
              <a:rPr lang="en-US" b="1" dirty="0"/>
              <a:t>MapReduce</a:t>
            </a:r>
            <a:endParaRPr lang="en-IN" b="1" dirty="0"/>
          </a:p>
        </p:txBody>
      </p:sp>
      <p:sp>
        <p:nvSpPr>
          <p:cNvPr id="3" name="Content Placeholder 2">
            <a:extLst>
              <a:ext uri="{FF2B5EF4-FFF2-40B4-BE49-F238E27FC236}">
                <a16:creationId xmlns:a16="http://schemas.microsoft.com/office/drawing/2014/main" id="{E9E7596B-EA3C-3E54-2AF9-31F34C7FC6C1}"/>
              </a:ext>
            </a:extLst>
          </p:cNvPr>
          <p:cNvSpPr>
            <a:spLocks noGrp="1"/>
          </p:cNvSpPr>
          <p:nvPr>
            <p:ph idx="1"/>
          </p:nvPr>
        </p:nvSpPr>
        <p:spPr>
          <a:xfrm>
            <a:off x="186431" y="1100831"/>
            <a:ext cx="11754035" cy="5525208"/>
          </a:xfrm>
        </p:spPr>
        <p:txBody>
          <a:bodyPr/>
          <a:lstStyle/>
          <a:p>
            <a:r>
              <a:rPr lang="en-US" dirty="0"/>
              <a:t>MapReduce is a programming model developed by Google</a:t>
            </a:r>
          </a:p>
          <a:p>
            <a:r>
              <a:rPr lang="en-US" dirty="0"/>
              <a:t>Objective:</a:t>
            </a:r>
          </a:p>
          <a:p>
            <a:pPr lvl="1"/>
            <a:r>
              <a:rPr lang="en-US" dirty="0"/>
              <a:t>Implement large scale search</a:t>
            </a:r>
          </a:p>
          <a:p>
            <a:pPr lvl="1"/>
            <a:r>
              <a:rPr lang="en-US" dirty="0"/>
              <a:t>Text processing on massively scalable web data stored using big table and GFS distributed file systems</a:t>
            </a:r>
          </a:p>
          <a:p>
            <a:r>
              <a:rPr lang="en-US" dirty="0"/>
              <a:t>Designed for processing and generating large volumes of data via massively parallel computations, utilizing tens of thousands of processors at a time.</a:t>
            </a:r>
          </a:p>
          <a:p>
            <a:r>
              <a:rPr lang="en-US" dirty="0"/>
              <a:t>Fault tolerant: ensure progress of computation even if processors and networks fail</a:t>
            </a:r>
          </a:p>
          <a:p>
            <a:r>
              <a:rPr lang="en-US" dirty="0"/>
              <a:t>Example:</a:t>
            </a:r>
          </a:p>
          <a:p>
            <a:pPr lvl="1"/>
            <a:r>
              <a:rPr lang="en-US" dirty="0"/>
              <a:t>Hadoop: An open source implementation of MapReduce (developed at Yahoo!)</a:t>
            </a:r>
          </a:p>
          <a:p>
            <a:pPr lvl="1"/>
            <a:r>
              <a:rPr lang="en-US" dirty="0"/>
              <a:t>Available on pre-packaged AMIs on Amazon EC2 cloud platform</a:t>
            </a:r>
          </a:p>
          <a:p>
            <a:endParaRPr lang="en-IN" dirty="0"/>
          </a:p>
        </p:txBody>
      </p:sp>
    </p:spTree>
    <p:extLst>
      <p:ext uri="{BB962C8B-B14F-4D97-AF65-F5344CB8AC3E}">
        <p14:creationId xmlns:p14="http://schemas.microsoft.com/office/powerpoint/2010/main" val="2258052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D9D87-C228-539D-EACC-9589C05523CE}"/>
              </a:ext>
            </a:extLst>
          </p:cNvPr>
          <p:cNvSpPr>
            <a:spLocks noGrp="1"/>
          </p:cNvSpPr>
          <p:nvPr>
            <p:ph type="title"/>
          </p:nvPr>
        </p:nvSpPr>
        <p:spPr>
          <a:xfrm>
            <a:off x="323295" y="240839"/>
            <a:ext cx="10515600" cy="682440"/>
          </a:xfrm>
        </p:spPr>
        <p:txBody>
          <a:bodyPr>
            <a:normAutofit fontScale="90000"/>
          </a:bodyPr>
          <a:lstStyle/>
          <a:p>
            <a:r>
              <a:rPr lang="en-US" dirty="0"/>
              <a:t>What we can do with Spark?</a:t>
            </a:r>
            <a:endParaRPr lang="en-IN" dirty="0"/>
          </a:p>
        </p:txBody>
      </p:sp>
      <p:sp>
        <p:nvSpPr>
          <p:cNvPr id="3" name="Content Placeholder 2">
            <a:extLst>
              <a:ext uri="{FF2B5EF4-FFF2-40B4-BE49-F238E27FC236}">
                <a16:creationId xmlns:a16="http://schemas.microsoft.com/office/drawing/2014/main" id="{23324F98-8011-AC0F-6B20-8D9B9AE7CF7D}"/>
              </a:ext>
            </a:extLst>
          </p:cNvPr>
          <p:cNvSpPr>
            <a:spLocks noGrp="1"/>
          </p:cNvSpPr>
          <p:nvPr>
            <p:ph idx="1"/>
          </p:nvPr>
        </p:nvSpPr>
        <p:spPr>
          <a:xfrm>
            <a:off x="161277" y="1793288"/>
            <a:ext cx="11869445" cy="5406501"/>
          </a:xfrm>
        </p:spPr>
        <p:txBody>
          <a:bodyPr/>
          <a:lstStyle/>
          <a:p>
            <a:r>
              <a:rPr lang="en-US" dirty="0"/>
              <a:t>RDD Operations:</a:t>
            </a:r>
          </a:p>
          <a:p>
            <a:pPr lvl="1"/>
            <a:r>
              <a:rPr lang="en-US" dirty="0"/>
              <a:t>Transformations e.g., filter, join, map, group by,…..</a:t>
            </a:r>
          </a:p>
          <a:p>
            <a:pPr lvl="1"/>
            <a:r>
              <a:rPr lang="en-US" dirty="0"/>
              <a:t>Actions e.g., count, print,…..</a:t>
            </a:r>
          </a:p>
          <a:p>
            <a:pPr marL="457200" lvl="1" indent="0">
              <a:buNone/>
            </a:pPr>
            <a:endParaRPr lang="en-US" dirty="0"/>
          </a:p>
          <a:p>
            <a:pPr marL="457200" lvl="1" indent="0">
              <a:buNone/>
            </a:pPr>
            <a:endParaRPr lang="en-US" dirty="0"/>
          </a:p>
          <a:p>
            <a:r>
              <a:rPr lang="en-US" dirty="0"/>
              <a:t>Control:</a:t>
            </a:r>
          </a:p>
          <a:p>
            <a:pPr lvl="1"/>
            <a:r>
              <a:rPr lang="en-US" dirty="0"/>
              <a:t>Partition: Spark also gives you control over how you can partition your RDDs</a:t>
            </a:r>
          </a:p>
          <a:p>
            <a:pPr lvl="1"/>
            <a:endParaRPr lang="en-US" dirty="0"/>
          </a:p>
          <a:p>
            <a:pPr lvl="1"/>
            <a:r>
              <a:rPr lang="en-US" dirty="0"/>
              <a:t>Persistence: Allows you to choose whether you want to persist RDD on to disk or not</a:t>
            </a:r>
          </a:p>
          <a:p>
            <a:endParaRPr lang="en-IN" dirty="0"/>
          </a:p>
        </p:txBody>
      </p:sp>
    </p:spTree>
    <p:extLst>
      <p:ext uri="{BB962C8B-B14F-4D97-AF65-F5344CB8AC3E}">
        <p14:creationId xmlns:p14="http://schemas.microsoft.com/office/powerpoint/2010/main" val="2212418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712B8-1E6F-B883-D85F-7D2BB02F852F}"/>
              </a:ext>
            </a:extLst>
          </p:cNvPr>
          <p:cNvSpPr>
            <a:spLocks noGrp="1"/>
          </p:cNvSpPr>
          <p:nvPr>
            <p:ph type="title"/>
          </p:nvPr>
        </p:nvSpPr>
        <p:spPr>
          <a:xfrm>
            <a:off x="447582" y="134307"/>
            <a:ext cx="10515600" cy="726828"/>
          </a:xfrm>
        </p:spPr>
        <p:txBody>
          <a:bodyPr/>
          <a:lstStyle/>
          <a:p>
            <a:r>
              <a:rPr lang="en-US" dirty="0"/>
              <a:t>Partitioning: PageRank</a:t>
            </a:r>
            <a:endParaRPr lang="en-IN" dirty="0"/>
          </a:p>
        </p:txBody>
      </p:sp>
      <p:sp>
        <p:nvSpPr>
          <p:cNvPr id="3" name="Content Placeholder 2">
            <a:extLst>
              <a:ext uri="{FF2B5EF4-FFF2-40B4-BE49-F238E27FC236}">
                <a16:creationId xmlns:a16="http://schemas.microsoft.com/office/drawing/2014/main" id="{1D2AFEA1-ACB8-74FA-3A76-1360F1F3B229}"/>
              </a:ext>
            </a:extLst>
          </p:cNvPr>
          <p:cNvSpPr>
            <a:spLocks noGrp="1"/>
          </p:cNvSpPr>
          <p:nvPr>
            <p:ph idx="1"/>
          </p:nvPr>
        </p:nvSpPr>
        <p:spPr>
          <a:xfrm>
            <a:off x="230819" y="1216240"/>
            <a:ext cx="11718525" cy="5344357"/>
          </a:xfrm>
        </p:spPr>
        <p:txBody>
          <a:bodyPr>
            <a:normAutofit lnSpcReduction="10000"/>
          </a:bodyPr>
          <a:lstStyle/>
          <a:p>
            <a:endParaRPr lang="en-US"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Join takes place repeatedly </a:t>
            </a:r>
          </a:p>
          <a:p>
            <a:r>
              <a:rPr lang="en-IN" dirty="0"/>
              <a:t>Good partitioning reduces shuffles</a:t>
            </a:r>
          </a:p>
        </p:txBody>
      </p:sp>
      <p:pic>
        <p:nvPicPr>
          <p:cNvPr id="5" name="Picture 4">
            <a:extLst>
              <a:ext uri="{FF2B5EF4-FFF2-40B4-BE49-F238E27FC236}">
                <a16:creationId xmlns:a16="http://schemas.microsoft.com/office/drawing/2014/main" id="{A52E124C-BF31-442C-398D-C19E9B364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9530" y="1012054"/>
            <a:ext cx="5317723" cy="4234649"/>
          </a:xfrm>
          <a:prstGeom prst="rect">
            <a:avLst/>
          </a:prstGeom>
        </p:spPr>
      </p:pic>
    </p:spTree>
    <p:extLst>
      <p:ext uri="{BB962C8B-B14F-4D97-AF65-F5344CB8AC3E}">
        <p14:creationId xmlns:p14="http://schemas.microsoft.com/office/powerpoint/2010/main" val="2748711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00A88-D037-7653-F357-A9DCE494FE87}"/>
              </a:ext>
            </a:extLst>
          </p:cNvPr>
          <p:cNvSpPr>
            <a:spLocks noGrp="1"/>
          </p:cNvSpPr>
          <p:nvPr>
            <p:ph type="title"/>
          </p:nvPr>
        </p:nvSpPr>
        <p:spPr>
          <a:xfrm>
            <a:off x="425773" y="222451"/>
            <a:ext cx="10515600" cy="922137"/>
          </a:xfrm>
        </p:spPr>
        <p:txBody>
          <a:bodyPr/>
          <a:lstStyle/>
          <a:p>
            <a:r>
              <a:rPr lang="en-US" dirty="0"/>
              <a:t>Example: PageRank</a:t>
            </a:r>
            <a:endParaRPr lang="en-IN" dirty="0"/>
          </a:p>
        </p:txBody>
      </p:sp>
      <p:sp>
        <p:nvSpPr>
          <p:cNvPr id="3" name="Content Placeholder 2">
            <a:extLst>
              <a:ext uri="{FF2B5EF4-FFF2-40B4-BE49-F238E27FC236}">
                <a16:creationId xmlns:a16="http://schemas.microsoft.com/office/drawing/2014/main" id="{010E35B7-233D-8E21-0816-AB5AB17B0C0E}"/>
              </a:ext>
            </a:extLst>
          </p:cNvPr>
          <p:cNvSpPr>
            <a:spLocks noGrp="1"/>
          </p:cNvSpPr>
          <p:nvPr>
            <p:ph idx="1"/>
          </p:nvPr>
        </p:nvSpPr>
        <p:spPr/>
        <p:txBody>
          <a:bodyPr/>
          <a:lstStyle/>
          <a:p>
            <a:r>
              <a:rPr lang="en-US" dirty="0"/>
              <a:t>Give page ranks (scores) based on links to them</a:t>
            </a:r>
          </a:p>
          <a:p>
            <a:r>
              <a:rPr lang="en-US" dirty="0"/>
              <a:t>Links from many pages 		    High rank</a:t>
            </a:r>
          </a:p>
          <a:p>
            <a:r>
              <a:rPr lang="en-US" dirty="0"/>
              <a:t>Links from high rank pages 		  High rank</a:t>
            </a:r>
          </a:p>
          <a:p>
            <a:pPr marL="0" indent="0">
              <a:buNone/>
            </a:pPr>
            <a:endParaRPr lang="en-US" dirty="0"/>
          </a:p>
          <a:p>
            <a:endParaRPr lang="en-IN" dirty="0"/>
          </a:p>
        </p:txBody>
      </p:sp>
      <p:sp>
        <p:nvSpPr>
          <p:cNvPr id="4" name="Arrow: Right 3">
            <a:extLst>
              <a:ext uri="{FF2B5EF4-FFF2-40B4-BE49-F238E27FC236}">
                <a16:creationId xmlns:a16="http://schemas.microsoft.com/office/drawing/2014/main" id="{94385F66-24D6-D129-1AE9-477504FB50D3}"/>
              </a:ext>
            </a:extLst>
          </p:cNvPr>
          <p:cNvSpPr/>
          <p:nvPr/>
        </p:nvSpPr>
        <p:spPr>
          <a:xfrm>
            <a:off x="4705165" y="2370338"/>
            <a:ext cx="978408" cy="426128"/>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5" name="Arrow: Right 4">
            <a:extLst>
              <a:ext uri="{FF2B5EF4-FFF2-40B4-BE49-F238E27FC236}">
                <a16:creationId xmlns:a16="http://schemas.microsoft.com/office/drawing/2014/main" id="{05531F94-6855-24D9-C7B3-ABE4082ACC39}"/>
              </a:ext>
            </a:extLst>
          </p:cNvPr>
          <p:cNvSpPr/>
          <p:nvPr/>
        </p:nvSpPr>
        <p:spPr>
          <a:xfrm>
            <a:off x="5353236" y="2903155"/>
            <a:ext cx="978408" cy="42612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114A9EAA-F318-871C-D3BE-EE40F9F7E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311" y="3435972"/>
            <a:ext cx="7039992" cy="3422028"/>
          </a:xfrm>
          <a:prstGeom prst="rect">
            <a:avLst/>
          </a:prstGeom>
        </p:spPr>
      </p:pic>
    </p:spTree>
    <p:extLst>
      <p:ext uri="{BB962C8B-B14F-4D97-AF65-F5344CB8AC3E}">
        <p14:creationId xmlns:p14="http://schemas.microsoft.com/office/powerpoint/2010/main" val="2938980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9D4E8-5F1B-F936-30D4-E2E2DFEF424C}"/>
              </a:ext>
            </a:extLst>
          </p:cNvPr>
          <p:cNvSpPr>
            <a:spLocks noGrp="1"/>
          </p:cNvSpPr>
          <p:nvPr>
            <p:ph type="title"/>
          </p:nvPr>
        </p:nvSpPr>
        <p:spPr>
          <a:xfrm>
            <a:off x="412071" y="152061"/>
            <a:ext cx="10515600" cy="646929"/>
          </a:xfrm>
        </p:spPr>
        <p:txBody>
          <a:bodyPr>
            <a:normAutofit fontScale="90000"/>
          </a:bodyPr>
          <a:lstStyle/>
          <a:p>
            <a:r>
              <a:rPr lang="en-US" dirty="0"/>
              <a:t>Algorithm</a:t>
            </a:r>
            <a:endParaRPr lang="en-IN" dirty="0"/>
          </a:p>
        </p:txBody>
      </p:sp>
      <p:sp>
        <p:nvSpPr>
          <p:cNvPr id="3" name="Content Placeholder 2">
            <a:extLst>
              <a:ext uri="{FF2B5EF4-FFF2-40B4-BE49-F238E27FC236}">
                <a16:creationId xmlns:a16="http://schemas.microsoft.com/office/drawing/2014/main" id="{046982AB-BEEA-6E03-0A99-6CCCB8DD0538}"/>
              </a:ext>
            </a:extLst>
          </p:cNvPr>
          <p:cNvSpPr>
            <a:spLocks noGrp="1"/>
          </p:cNvSpPr>
          <p:nvPr>
            <p:ph idx="1"/>
          </p:nvPr>
        </p:nvSpPr>
        <p:spPr>
          <a:xfrm>
            <a:off x="266330" y="1100830"/>
            <a:ext cx="11683014" cy="5513033"/>
          </a:xfrm>
        </p:spPr>
        <p:txBody>
          <a:bodyPr/>
          <a:lstStyle/>
          <a:p>
            <a:pPr marL="0" indent="0">
              <a:buNone/>
            </a:pPr>
            <a:r>
              <a:rPr lang="en-US" dirty="0">
                <a:solidFill>
                  <a:srgbClr val="FF0000"/>
                </a:solidFill>
              </a:rPr>
              <a:t>Step-1: </a:t>
            </a:r>
            <a:r>
              <a:rPr lang="en-US" dirty="0"/>
              <a:t>Start each page at a rank of 1</a:t>
            </a:r>
          </a:p>
          <a:p>
            <a:pPr marL="0" indent="0">
              <a:buNone/>
            </a:pPr>
            <a:r>
              <a:rPr lang="en-US" dirty="0">
                <a:solidFill>
                  <a:srgbClr val="FF0000"/>
                </a:solidFill>
              </a:rPr>
              <a:t>Step-2: </a:t>
            </a:r>
            <a:r>
              <a:rPr lang="en-US" dirty="0"/>
              <a:t>On each iteration, have page p contribute </a:t>
            </a:r>
            <a:r>
              <a:rPr lang="en-US" dirty="0" err="1"/>
              <a:t>rank</a:t>
            </a:r>
            <a:r>
              <a:rPr lang="en-US" baseline="-25000" dirty="0" err="1"/>
              <a:t>p</a:t>
            </a:r>
            <a:r>
              <a:rPr lang="en-US" dirty="0"/>
              <a:t> / |</a:t>
            </a:r>
            <a:r>
              <a:rPr lang="en-US" dirty="0" err="1"/>
              <a:t>neighbors</a:t>
            </a:r>
            <a:r>
              <a:rPr lang="en-US" baseline="-25000" dirty="0" err="1"/>
              <a:t>p</a:t>
            </a:r>
            <a:r>
              <a:rPr lang="en-US" dirty="0"/>
              <a:t>| to its neighbors</a:t>
            </a:r>
          </a:p>
          <a:p>
            <a:pPr marL="0" indent="0">
              <a:buNone/>
            </a:pPr>
            <a:r>
              <a:rPr lang="en-US" dirty="0">
                <a:solidFill>
                  <a:srgbClr val="FF0000"/>
                </a:solidFill>
              </a:rPr>
              <a:t>Step-3: </a:t>
            </a:r>
            <a:r>
              <a:rPr lang="en-US" dirty="0"/>
              <a:t>Set each page’s rank to 0.15+0.85*contributions</a:t>
            </a:r>
            <a:endParaRPr lang="en-IN" dirty="0"/>
          </a:p>
        </p:txBody>
      </p:sp>
      <p:pic>
        <p:nvPicPr>
          <p:cNvPr id="5" name="Picture 4">
            <a:extLst>
              <a:ext uri="{FF2B5EF4-FFF2-40B4-BE49-F238E27FC236}">
                <a16:creationId xmlns:a16="http://schemas.microsoft.com/office/drawing/2014/main" id="{D3986DF8-5EBF-1E23-4C10-30160A466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481" y="3364637"/>
            <a:ext cx="7057747" cy="3493363"/>
          </a:xfrm>
          <a:prstGeom prst="rect">
            <a:avLst/>
          </a:prstGeom>
        </p:spPr>
      </p:pic>
    </p:spTree>
    <p:extLst>
      <p:ext uri="{BB962C8B-B14F-4D97-AF65-F5344CB8AC3E}">
        <p14:creationId xmlns:p14="http://schemas.microsoft.com/office/powerpoint/2010/main" val="593036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9F085-25AC-F601-5A9D-AB98679C64D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A356815-028E-636A-613D-4039F920C5AF}"/>
              </a:ext>
            </a:extLst>
          </p:cNvPr>
          <p:cNvSpPr>
            <a:spLocks noGrp="1"/>
          </p:cNvSpPr>
          <p:nvPr>
            <p:ph idx="1"/>
          </p:nvPr>
        </p:nvSpPr>
        <p:spPr/>
        <p:txBody>
          <a:bodyPr/>
          <a:lstStyle/>
          <a:p>
            <a:pPr marL="0" indent="0">
              <a:buNone/>
            </a:pPr>
            <a:r>
              <a:rPr lang="en-US" dirty="0"/>
              <a:t>Q- Calculate the page ranks of each pages shown below?</a:t>
            </a:r>
            <a:endParaRPr lang="en-IN" dirty="0"/>
          </a:p>
        </p:txBody>
      </p:sp>
      <p:pic>
        <p:nvPicPr>
          <p:cNvPr id="5" name="Picture 4">
            <a:extLst>
              <a:ext uri="{FF2B5EF4-FFF2-40B4-BE49-F238E27FC236}">
                <a16:creationId xmlns:a16="http://schemas.microsoft.com/office/drawing/2014/main" id="{DAF4265A-7EF0-14C2-16FD-80B9919DB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350" y="2689935"/>
            <a:ext cx="5346257" cy="3355758"/>
          </a:xfrm>
          <a:prstGeom prst="rect">
            <a:avLst/>
          </a:prstGeom>
        </p:spPr>
      </p:pic>
      <p:pic>
        <p:nvPicPr>
          <p:cNvPr id="7" name="Picture 6">
            <a:extLst>
              <a:ext uri="{FF2B5EF4-FFF2-40B4-BE49-F238E27FC236}">
                <a16:creationId xmlns:a16="http://schemas.microsoft.com/office/drawing/2014/main" id="{80F3C471-F593-C7F6-42C8-C014FF8D8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4457" y="2465701"/>
            <a:ext cx="5540220" cy="3711262"/>
          </a:xfrm>
          <a:prstGeom prst="rect">
            <a:avLst/>
          </a:prstGeom>
        </p:spPr>
      </p:pic>
    </p:spTree>
    <p:extLst>
      <p:ext uri="{BB962C8B-B14F-4D97-AF65-F5344CB8AC3E}">
        <p14:creationId xmlns:p14="http://schemas.microsoft.com/office/powerpoint/2010/main" val="4200784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5B468-9E28-2B03-5E9A-1A6DAC458550}"/>
              </a:ext>
            </a:extLst>
          </p:cNvPr>
          <p:cNvSpPr>
            <a:spLocks noGrp="1"/>
          </p:cNvSpPr>
          <p:nvPr>
            <p:ph type="title"/>
          </p:nvPr>
        </p:nvSpPr>
        <p:spPr>
          <a:xfrm>
            <a:off x="447583" y="290805"/>
            <a:ext cx="10515600" cy="762339"/>
          </a:xfrm>
        </p:spPr>
        <p:txBody>
          <a:bodyPr/>
          <a:lstStyle/>
          <a:p>
            <a:r>
              <a:rPr lang="en-US" dirty="0"/>
              <a:t>Generality</a:t>
            </a:r>
            <a:endParaRPr lang="en-IN" dirty="0"/>
          </a:p>
        </p:txBody>
      </p:sp>
      <p:sp>
        <p:nvSpPr>
          <p:cNvPr id="3" name="Content Placeholder 2">
            <a:extLst>
              <a:ext uri="{FF2B5EF4-FFF2-40B4-BE49-F238E27FC236}">
                <a16:creationId xmlns:a16="http://schemas.microsoft.com/office/drawing/2014/main" id="{9C40F834-7BA5-4598-ECB8-531A90FB9BB0}"/>
              </a:ext>
            </a:extLst>
          </p:cNvPr>
          <p:cNvSpPr>
            <a:spLocks noGrp="1"/>
          </p:cNvSpPr>
          <p:nvPr>
            <p:ph idx="1"/>
          </p:nvPr>
        </p:nvSpPr>
        <p:spPr>
          <a:xfrm>
            <a:off x="381740" y="1349406"/>
            <a:ext cx="11461072" cy="5424256"/>
          </a:xfrm>
        </p:spPr>
        <p:txBody>
          <a:bodyPr/>
          <a:lstStyle/>
          <a:p>
            <a:r>
              <a:rPr lang="en-US" dirty="0"/>
              <a:t>RDDs allow unification of different programming models</a:t>
            </a:r>
          </a:p>
          <a:p>
            <a:pPr lvl="1"/>
            <a:r>
              <a:rPr lang="en-IN" dirty="0"/>
              <a:t>Stream processing</a:t>
            </a:r>
          </a:p>
          <a:p>
            <a:pPr lvl="1"/>
            <a:r>
              <a:rPr lang="en-IN" dirty="0"/>
              <a:t>Graph processing</a:t>
            </a:r>
          </a:p>
          <a:p>
            <a:pPr lvl="1"/>
            <a:r>
              <a:rPr lang="en-IN" dirty="0"/>
              <a:t>Machine learning</a:t>
            </a:r>
          </a:p>
          <a:p>
            <a:pPr marL="457200" lvl="1" indent="0">
              <a:buNone/>
            </a:pPr>
            <a:endParaRPr lang="en-IN" dirty="0"/>
          </a:p>
        </p:txBody>
      </p:sp>
      <p:pic>
        <p:nvPicPr>
          <p:cNvPr id="5" name="Picture 4">
            <a:extLst>
              <a:ext uri="{FF2B5EF4-FFF2-40B4-BE49-F238E27FC236}">
                <a16:creationId xmlns:a16="http://schemas.microsoft.com/office/drawing/2014/main" id="{68C56FE2-ED44-05DC-9CB7-872933926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736" y="3258105"/>
            <a:ext cx="8451542" cy="3444536"/>
          </a:xfrm>
          <a:prstGeom prst="rect">
            <a:avLst/>
          </a:prstGeom>
        </p:spPr>
      </p:pic>
    </p:spTree>
    <p:extLst>
      <p:ext uri="{BB962C8B-B14F-4D97-AF65-F5344CB8AC3E}">
        <p14:creationId xmlns:p14="http://schemas.microsoft.com/office/powerpoint/2010/main" val="3887805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F6260-7C56-5EA3-4E3E-119D53D540A1}"/>
              </a:ext>
            </a:extLst>
          </p:cNvPr>
          <p:cNvSpPr>
            <a:spLocks noGrp="1"/>
          </p:cNvSpPr>
          <p:nvPr>
            <p:ph type="title"/>
          </p:nvPr>
        </p:nvSpPr>
        <p:spPr>
          <a:xfrm>
            <a:off x="651769" y="366450"/>
            <a:ext cx="10515600" cy="629174"/>
          </a:xfrm>
        </p:spPr>
        <p:txBody>
          <a:bodyPr>
            <a:normAutofit fontScale="90000"/>
          </a:bodyPr>
          <a:lstStyle/>
          <a:p>
            <a:r>
              <a:rPr lang="en-US" dirty="0" err="1"/>
              <a:t>GraphX</a:t>
            </a:r>
            <a:endParaRPr lang="en-IN" dirty="0"/>
          </a:p>
        </p:txBody>
      </p:sp>
      <p:sp>
        <p:nvSpPr>
          <p:cNvPr id="3" name="Content Placeholder 2">
            <a:extLst>
              <a:ext uri="{FF2B5EF4-FFF2-40B4-BE49-F238E27FC236}">
                <a16:creationId xmlns:a16="http://schemas.microsoft.com/office/drawing/2014/main" id="{6FB04C81-914E-802C-78FA-A4851475F2F9}"/>
              </a:ext>
            </a:extLst>
          </p:cNvPr>
          <p:cNvSpPr>
            <a:spLocks noGrp="1"/>
          </p:cNvSpPr>
          <p:nvPr>
            <p:ph idx="1"/>
          </p:nvPr>
        </p:nvSpPr>
        <p:spPr>
          <a:xfrm>
            <a:off x="177553" y="1322772"/>
            <a:ext cx="11869445" cy="5388745"/>
          </a:xfrm>
        </p:spPr>
        <p:txBody>
          <a:bodyPr/>
          <a:lstStyle/>
          <a:p>
            <a:r>
              <a:rPr lang="en-US" dirty="0" err="1"/>
              <a:t>GrpahX</a:t>
            </a:r>
            <a:r>
              <a:rPr lang="en-US" dirty="0"/>
              <a:t> is the Apache Spark component for graph parallel computations, built upon a branch of mathematics called  graph theory. It is a distributed graph processing framework that sits on top of spark core. </a:t>
            </a:r>
            <a:endParaRPr lang="en-IN" dirty="0"/>
          </a:p>
        </p:txBody>
      </p:sp>
      <p:pic>
        <p:nvPicPr>
          <p:cNvPr id="5" name="Picture 4">
            <a:extLst>
              <a:ext uri="{FF2B5EF4-FFF2-40B4-BE49-F238E27FC236}">
                <a16:creationId xmlns:a16="http://schemas.microsoft.com/office/drawing/2014/main" id="{AE9A0FF6-FAF1-2F1B-17F0-C53018FC6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831975"/>
            <a:ext cx="5655076" cy="3879542"/>
          </a:xfrm>
          <a:prstGeom prst="rect">
            <a:avLst/>
          </a:prstGeom>
        </p:spPr>
      </p:pic>
      <p:pic>
        <p:nvPicPr>
          <p:cNvPr id="7" name="Picture 6">
            <a:extLst>
              <a:ext uri="{FF2B5EF4-FFF2-40B4-BE49-F238E27FC236}">
                <a16:creationId xmlns:a16="http://schemas.microsoft.com/office/drawing/2014/main" id="{06D3578A-4954-A1E9-4005-6083B4340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372" y="2681057"/>
            <a:ext cx="5687626" cy="3979414"/>
          </a:xfrm>
          <a:prstGeom prst="rect">
            <a:avLst/>
          </a:prstGeom>
        </p:spPr>
      </p:pic>
    </p:spTree>
    <p:extLst>
      <p:ext uri="{BB962C8B-B14F-4D97-AF65-F5344CB8AC3E}">
        <p14:creationId xmlns:p14="http://schemas.microsoft.com/office/powerpoint/2010/main" val="3225285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4B62E09-B6B3-E0CD-2B7F-A386C487B0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2677" y="248575"/>
            <a:ext cx="5586787" cy="3710865"/>
          </a:xfrm>
        </p:spPr>
      </p:pic>
      <p:sp>
        <p:nvSpPr>
          <p:cNvPr id="4" name="Content Placeholder 3">
            <a:extLst>
              <a:ext uri="{FF2B5EF4-FFF2-40B4-BE49-F238E27FC236}">
                <a16:creationId xmlns:a16="http://schemas.microsoft.com/office/drawing/2014/main" id="{5411CDB9-856B-562F-5563-E9B748D59550}"/>
              </a:ext>
            </a:extLst>
          </p:cNvPr>
          <p:cNvSpPr>
            <a:spLocks noGrp="1"/>
          </p:cNvSpPr>
          <p:nvPr>
            <p:ph sz="half" idx="2"/>
          </p:nvPr>
        </p:nvSpPr>
        <p:spPr>
          <a:xfrm>
            <a:off x="5823751" y="129989"/>
            <a:ext cx="6255572" cy="6617039"/>
          </a:xfrm>
        </p:spPr>
        <p:txBody>
          <a:bodyPr/>
          <a:lstStyle/>
          <a:p>
            <a:pPr marL="0" indent="0">
              <a:buNone/>
            </a:pPr>
            <a:r>
              <a:rPr lang="en-US" dirty="0" err="1"/>
              <a:t>GraphX</a:t>
            </a:r>
            <a:r>
              <a:rPr lang="en-US" dirty="0"/>
              <a:t> Property graph:</a:t>
            </a:r>
          </a:p>
          <a:p>
            <a:r>
              <a:rPr lang="en-US" dirty="0" err="1"/>
              <a:t>GraphX</a:t>
            </a:r>
            <a:r>
              <a:rPr lang="en-US" dirty="0"/>
              <a:t> extends the Spark RDD with a Resilient Distributed Property Graph.</a:t>
            </a:r>
          </a:p>
          <a:p>
            <a:r>
              <a:rPr lang="en-US" dirty="0"/>
              <a:t>The property graph is a directed multigraph which can have multiple edges in parallel. Every edge and vertex has user-defined properties associated with it. The parallel edges allow multiple relationships between the same vertices.  </a:t>
            </a:r>
            <a:endParaRPr lang="en-IN" dirty="0"/>
          </a:p>
        </p:txBody>
      </p:sp>
      <p:sp>
        <p:nvSpPr>
          <p:cNvPr id="7" name="Content Placeholder 3">
            <a:extLst>
              <a:ext uri="{FF2B5EF4-FFF2-40B4-BE49-F238E27FC236}">
                <a16:creationId xmlns:a16="http://schemas.microsoft.com/office/drawing/2014/main" id="{6A992E60-D355-FEDB-F422-B6BFCDFB7019}"/>
              </a:ext>
            </a:extLst>
          </p:cNvPr>
          <p:cNvSpPr txBox="1">
            <a:spLocks/>
          </p:cNvSpPr>
          <p:nvPr/>
        </p:nvSpPr>
        <p:spPr>
          <a:xfrm>
            <a:off x="334505" y="4188565"/>
            <a:ext cx="5143130" cy="4326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Basic Graph Properties:</a:t>
            </a:r>
          </a:p>
          <a:p>
            <a:r>
              <a:rPr lang="en-US" dirty="0"/>
              <a:t>Relationship between objects</a:t>
            </a:r>
          </a:p>
          <a:p>
            <a:r>
              <a:rPr lang="en-US" dirty="0"/>
              <a:t>Vertices and edges</a:t>
            </a:r>
          </a:p>
          <a:p>
            <a:r>
              <a:rPr lang="en-US" dirty="0"/>
              <a:t>Directed graph</a:t>
            </a:r>
          </a:p>
          <a:p>
            <a:r>
              <a:rPr lang="en-US" dirty="0"/>
              <a:t>Regular graph</a:t>
            </a:r>
            <a:endParaRPr lang="en-IN" dirty="0"/>
          </a:p>
        </p:txBody>
      </p:sp>
      <p:pic>
        <p:nvPicPr>
          <p:cNvPr id="9" name="Picture 8">
            <a:extLst>
              <a:ext uri="{FF2B5EF4-FFF2-40B4-BE49-F238E27FC236}">
                <a16:creationId xmlns:a16="http://schemas.microsoft.com/office/drawing/2014/main" id="{D054AF00-353B-2394-7B8A-721FC91E9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189" y="4323426"/>
            <a:ext cx="4776186" cy="2534574"/>
          </a:xfrm>
          <a:prstGeom prst="rect">
            <a:avLst/>
          </a:prstGeom>
        </p:spPr>
      </p:pic>
    </p:spTree>
    <p:extLst>
      <p:ext uri="{BB962C8B-B14F-4D97-AF65-F5344CB8AC3E}">
        <p14:creationId xmlns:p14="http://schemas.microsoft.com/office/powerpoint/2010/main" val="4250819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B4128-02C7-B502-DE41-5331ED68F356}"/>
              </a:ext>
            </a:extLst>
          </p:cNvPr>
          <p:cNvSpPr>
            <a:spLocks noGrp="1"/>
          </p:cNvSpPr>
          <p:nvPr>
            <p:ph type="title"/>
          </p:nvPr>
        </p:nvSpPr>
        <p:spPr>
          <a:xfrm>
            <a:off x="349929" y="275777"/>
            <a:ext cx="10515600" cy="824483"/>
          </a:xfrm>
        </p:spPr>
        <p:txBody>
          <a:bodyPr/>
          <a:lstStyle/>
          <a:p>
            <a:r>
              <a:rPr lang="en-US" dirty="0"/>
              <a:t>Components of </a:t>
            </a:r>
            <a:r>
              <a:rPr lang="en-US" dirty="0" err="1"/>
              <a:t>GraphX</a:t>
            </a:r>
            <a:r>
              <a:rPr lang="en-US" dirty="0"/>
              <a:t> (Property Graph)</a:t>
            </a:r>
            <a:endParaRPr lang="en-IN" dirty="0"/>
          </a:p>
        </p:txBody>
      </p:sp>
      <p:pic>
        <p:nvPicPr>
          <p:cNvPr id="5" name="Content Placeholder 4">
            <a:extLst>
              <a:ext uri="{FF2B5EF4-FFF2-40B4-BE49-F238E27FC236}">
                <a16:creationId xmlns:a16="http://schemas.microsoft.com/office/drawing/2014/main" id="{6A112A86-9EF1-D2F0-9523-702EE9F472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31619" y="1709935"/>
            <a:ext cx="5326602" cy="4634556"/>
          </a:xfrm>
        </p:spPr>
      </p:pic>
      <p:pic>
        <p:nvPicPr>
          <p:cNvPr id="7" name="Picture 6">
            <a:extLst>
              <a:ext uri="{FF2B5EF4-FFF2-40B4-BE49-F238E27FC236}">
                <a16:creationId xmlns:a16="http://schemas.microsoft.com/office/drawing/2014/main" id="{13F27791-0AE7-C631-AF3A-8159A5443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08" y="1828801"/>
            <a:ext cx="6134471" cy="4515690"/>
          </a:xfrm>
          <a:prstGeom prst="rect">
            <a:avLst/>
          </a:prstGeom>
        </p:spPr>
      </p:pic>
    </p:spTree>
    <p:extLst>
      <p:ext uri="{BB962C8B-B14F-4D97-AF65-F5344CB8AC3E}">
        <p14:creationId xmlns:p14="http://schemas.microsoft.com/office/powerpoint/2010/main" val="3594568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922D9-732C-A4E1-F0EA-7E5E80526150}"/>
              </a:ext>
            </a:extLst>
          </p:cNvPr>
          <p:cNvSpPr>
            <a:spLocks noGrp="1"/>
          </p:cNvSpPr>
          <p:nvPr>
            <p:ph type="title"/>
          </p:nvPr>
        </p:nvSpPr>
        <p:spPr>
          <a:xfrm>
            <a:off x="500849" y="231961"/>
            <a:ext cx="10515600" cy="895504"/>
          </a:xfrm>
        </p:spPr>
        <p:txBody>
          <a:bodyPr/>
          <a:lstStyle/>
          <a:p>
            <a:r>
              <a:rPr lang="en-US" dirty="0"/>
              <a:t>Gather-Apply-Scatter-on </a:t>
            </a:r>
            <a:r>
              <a:rPr lang="en-US" dirty="0" err="1"/>
              <a:t>GraphX</a:t>
            </a:r>
            <a:endParaRPr lang="en-IN" dirty="0"/>
          </a:p>
        </p:txBody>
      </p:sp>
      <p:pic>
        <p:nvPicPr>
          <p:cNvPr id="5" name="Content Placeholder 4">
            <a:extLst>
              <a:ext uri="{FF2B5EF4-FFF2-40B4-BE49-F238E27FC236}">
                <a16:creationId xmlns:a16="http://schemas.microsoft.com/office/drawing/2014/main" id="{DC719FF6-1D34-16CE-CE79-30DD8BCC37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5421" y="1873188"/>
            <a:ext cx="10368379" cy="4856086"/>
          </a:xfrm>
        </p:spPr>
      </p:pic>
    </p:spTree>
    <p:extLst>
      <p:ext uri="{BB962C8B-B14F-4D97-AF65-F5344CB8AC3E}">
        <p14:creationId xmlns:p14="http://schemas.microsoft.com/office/powerpoint/2010/main" val="1779065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DA6E-3F17-B19E-4C28-4EEC4C4601E2}"/>
              </a:ext>
            </a:extLst>
          </p:cNvPr>
          <p:cNvSpPr>
            <a:spLocks noGrp="1"/>
          </p:cNvSpPr>
          <p:nvPr>
            <p:ph type="title"/>
          </p:nvPr>
        </p:nvSpPr>
        <p:spPr>
          <a:xfrm>
            <a:off x="607380" y="149517"/>
            <a:ext cx="10515600" cy="531520"/>
          </a:xfrm>
        </p:spPr>
        <p:txBody>
          <a:bodyPr>
            <a:normAutofit fontScale="90000"/>
          </a:bodyPr>
          <a:lstStyle/>
          <a:p>
            <a:r>
              <a:rPr lang="en-US" dirty="0"/>
              <a:t>Parallel computing</a:t>
            </a:r>
            <a:endParaRPr lang="en-IN" dirty="0"/>
          </a:p>
        </p:txBody>
      </p:sp>
      <p:sp>
        <p:nvSpPr>
          <p:cNvPr id="3" name="Content Placeholder 2">
            <a:extLst>
              <a:ext uri="{FF2B5EF4-FFF2-40B4-BE49-F238E27FC236}">
                <a16:creationId xmlns:a16="http://schemas.microsoft.com/office/drawing/2014/main" id="{CDD83270-108D-A4FE-2311-0A532F1675C7}"/>
              </a:ext>
            </a:extLst>
          </p:cNvPr>
          <p:cNvSpPr>
            <a:spLocks noGrp="1"/>
          </p:cNvSpPr>
          <p:nvPr>
            <p:ph idx="1"/>
          </p:nvPr>
        </p:nvSpPr>
        <p:spPr>
          <a:xfrm>
            <a:off x="213063" y="1136342"/>
            <a:ext cx="11816179" cy="5495277"/>
          </a:xfrm>
        </p:spPr>
        <p:txBody>
          <a:bodyPr/>
          <a:lstStyle/>
          <a:p>
            <a:r>
              <a:rPr lang="en-US" dirty="0"/>
              <a:t>Different models of parallel computing</a:t>
            </a:r>
          </a:p>
          <a:p>
            <a:pPr lvl="1"/>
            <a:r>
              <a:rPr lang="en-US" dirty="0"/>
              <a:t>Nature and evolution of multi-processor computer architecture</a:t>
            </a:r>
          </a:p>
          <a:p>
            <a:pPr lvl="1"/>
            <a:r>
              <a:rPr lang="en-US" dirty="0"/>
              <a:t>Shared-memory model </a:t>
            </a:r>
          </a:p>
          <a:p>
            <a:pPr lvl="2"/>
            <a:r>
              <a:rPr lang="en-IN" dirty="0"/>
              <a:t>Assumes that any processor can access any memory location</a:t>
            </a:r>
          </a:p>
          <a:p>
            <a:pPr lvl="2"/>
            <a:r>
              <a:rPr lang="en-IN" dirty="0"/>
              <a:t>Unequal latency</a:t>
            </a:r>
          </a:p>
          <a:p>
            <a:pPr lvl="1"/>
            <a:r>
              <a:rPr lang="en-IN" dirty="0"/>
              <a:t>Distributed memory model</a:t>
            </a:r>
          </a:p>
          <a:p>
            <a:pPr lvl="2"/>
            <a:r>
              <a:rPr lang="en-IN" dirty="0"/>
              <a:t>Each processor can access only its own memory and communicates with other processors using message passing</a:t>
            </a:r>
          </a:p>
          <a:p>
            <a:r>
              <a:rPr lang="en-IN" dirty="0"/>
              <a:t> Parallel computing</a:t>
            </a:r>
          </a:p>
          <a:p>
            <a:pPr lvl="1"/>
            <a:r>
              <a:rPr lang="en-IN" dirty="0"/>
              <a:t>Developed for computing intensive scientific tasks</a:t>
            </a:r>
          </a:p>
          <a:p>
            <a:pPr lvl="1"/>
            <a:r>
              <a:rPr lang="en-IN" dirty="0"/>
              <a:t>Later found application in the database arena</a:t>
            </a:r>
          </a:p>
          <a:p>
            <a:pPr lvl="2"/>
            <a:r>
              <a:rPr lang="en-IN" dirty="0"/>
              <a:t>Shared memory</a:t>
            </a:r>
          </a:p>
          <a:p>
            <a:pPr lvl="2"/>
            <a:r>
              <a:rPr lang="en-IN" dirty="0"/>
              <a:t>Shared disk</a:t>
            </a:r>
          </a:p>
          <a:p>
            <a:pPr lvl="2"/>
            <a:r>
              <a:rPr lang="en-IN" dirty="0"/>
              <a:t>Shared nothing</a:t>
            </a:r>
          </a:p>
        </p:txBody>
      </p:sp>
    </p:spTree>
    <p:extLst>
      <p:ext uri="{BB962C8B-B14F-4D97-AF65-F5344CB8AC3E}">
        <p14:creationId xmlns:p14="http://schemas.microsoft.com/office/powerpoint/2010/main" val="2831328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42B01-CA39-0BE2-35B4-66075AEA59C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33DAE13-3F59-F957-0459-45802B2296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45" y="1908955"/>
            <a:ext cx="5655075" cy="4323169"/>
          </a:xfrm>
        </p:spPr>
      </p:pic>
      <p:pic>
        <p:nvPicPr>
          <p:cNvPr id="6" name="Content Placeholder 4">
            <a:extLst>
              <a:ext uri="{FF2B5EF4-FFF2-40B4-BE49-F238E27FC236}">
                <a16:creationId xmlns:a16="http://schemas.microsoft.com/office/drawing/2014/main" id="{D2D3DC67-09C0-4A73-A5C7-B8F3FC6AB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06" y="1744208"/>
            <a:ext cx="5921628" cy="4487916"/>
          </a:xfrm>
          <a:prstGeom prst="rect">
            <a:avLst/>
          </a:prstGeom>
        </p:spPr>
      </p:pic>
    </p:spTree>
    <p:extLst>
      <p:ext uri="{BB962C8B-B14F-4D97-AF65-F5344CB8AC3E}">
        <p14:creationId xmlns:p14="http://schemas.microsoft.com/office/powerpoint/2010/main" val="2823803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69F4-BFB3-94BE-96EC-CE052B3D6806}"/>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E7C04531-8761-4637-8182-1366A1217A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91449"/>
            <a:ext cx="9779493" cy="5246702"/>
          </a:xfrm>
        </p:spPr>
      </p:pic>
    </p:spTree>
    <p:extLst>
      <p:ext uri="{BB962C8B-B14F-4D97-AF65-F5344CB8AC3E}">
        <p14:creationId xmlns:p14="http://schemas.microsoft.com/office/powerpoint/2010/main" val="3307122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A1923-8F0F-03DB-DF78-94D285D8393E}"/>
              </a:ext>
            </a:extLst>
          </p:cNvPr>
          <p:cNvSpPr>
            <a:spLocks noGrp="1"/>
          </p:cNvSpPr>
          <p:nvPr>
            <p:ph type="title"/>
          </p:nvPr>
        </p:nvSpPr>
        <p:spPr>
          <a:xfrm>
            <a:off x="838200" y="365126"/>
            <a:ext cx="10515600" cy="567030"/>
          </a:xfrm>
        </p:spPr>
        <p:txBody>
          <a:bodyPr>
            <a:normAutofit fontScale="90000"/>
          </a:bodyPr>
          <a:lstStyle/>
          <a:p>
            <a:r>
              <a:rPr lang="en-IN" dirty="0"/>
              <a:t>Creating a Graph (Scala)</a:t>
            </a:r>
          </a:p>
        </p:txBody>
      </p:sp>
      <p:sp>
        <p:nvSpPr>
          <p:cNvPr id="3" name="Content Placeholder 2">
            <a:extLst>
              <a:ext uri="{FF2B5EF4-FFF2-40B4-BE49-F238E27FC236}">
                <a16:creationId xmlns:a16="http://schemas.microsoft.com/office/drawing/2014/main" id="{4FDA0B5E-F996-9590-2409-554F7264BB31}"/>
              </a:ext>
            </a:extLst>
          </p:cNvPr>
          <p:cNvSpPr>
            <a:spLocks noGrp="1"/>
          </p:cNvSpPr>
          <p:nvPr>
            <p:ph idx="1"/>
          </p:nvPr>
        </p:nvSpPr>
        <p:spPr>
          <a:xfrm>
            <a:off x="159798" y="1189608"/>
            <a:ext cx="11789546" cy="5575176"/>
          </a:xfrm>
        </p:spPr>
        <p:txBody>
          <a:bodyPr>
            <a:normAutofit fontScale="92500" lnSpcReduction="20000"/>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endParaRPr lang="en-IN" dirty="0"/>
          </a:p>
          <a:p>
            <a:r>
              <a:rPr lang="en-IN" dirty="0"/>
              <a:t>Installation an getting started with Scala: </a:t>
            </a:r>
            <a:r>
              <a:rPr lang="en-IN" dirty="0">
                <a:hlinkClick r:id="rId2"/>
              </a:rPr>
              <a:t>https://docs.scala-lang.org/getting-started/index.html</a:t>
            </a:r>
            <a:endParaRPr lang="en-IN" dirty="0"/>
          </a:p>
          <a:p>
            <a:pPr marL="0" indent="0">
              <a:buNone/>
            </a:pPr>
            <a:endParaRPr lang="en-IN" dirty="0"/>
          </a:p>
        </p:txBody>
      </p:sp>
      <p:pic>
        <p:nvPicPr>
          <p:cNvPr id="5" name="Picture 4">
            <a:extLst>
              <a:ext uri="{FF2B5EF4-FFF2-40B4-BE49-F238E27FC236}">
                <a16:creationId xmlns:a16="http://schemas.microsoft.com/office/drawing/2014/main" id="{866F3DC3-959B-B3B1-D839-EE37CBBBDE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054" y="1189609"/>
            <a:ext cx="8895426" cy="4314546"/>
          </a:xfrm>
          <a:prstGeom prst="rect">
            <a:avLst/>
          </a:prstGeom>
        </p:spPr>
      </p:pic>
    </p:spTree>
    <p:extLst>
      <p:ext uri="{BB962C8B-B14F-4D97-AF65-F5344CB8AC3E}">
        <p14:creationId xmlns:p14="http://schemas.microsoft.com/office/powerpoint/2010/main" val="19679051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72D61-3F08-98AE-9620-2DF20F8B7A0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985B1DC-2586-E933-B97E-3EF3B2ACF5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4424" y="1775196"/>
            <a:ext cx="8428450" cy="4717679"/>
          </a:xfrm>
        </p:spPr>
      </p:pic>
    </p:spTree>
    <p:extLst>
      <p:ext uri="{BB962C8B-B14F-4D97-AF65-F5344CB8AC3E}">
        <p14:creationId xmlns:p14="http://schemas.microsoft.com/office/powerpoint/2010/main" val="3148419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106BB-AC7F-EBE5-D6DA-8AB8AFF715EC}"/>
              </a:ext>
            </a:extLst>
          </p:cNvPr>
          <p:cNvSpPr>
            <a:spLocks noGrp="1"/>
          </p:cNvSpPr>
          <p:nvPr>
            <p:ph type="title"/>
          </p:nvPr>
        </p:nvSpPr>
        <p:spPr>
          <a:xfrm>
            <a:off x="483093" y="152061"/>
            <a:ext cx="10515600" cy="984281"/>
          </a:xfrm>
        </p:spPr>
        <p:txBody>
          <a:bodyPr/>
          <a:lstStyle/>
          <a:p>
            <a:r>
              <a:rPr lang="en-IN" dirty="0"/>
              <a:t>The Triplet View</a:t>
            </a:r>
          </a:p>
        </p:txBody>
      </p:sp>
      <p:pic>
        <p:nvPicPr>
          <p:cNvPr id="5" name="Content Placeholder 4">
            <a:extLst>
              <a:ext uri="{FF2B5EF4-FFF2-40B4-BE49-F238E27FC236}">
                <a16:creationId xmlns:a16="http://schemas.microsoft.com/office/drawing/2014/main" id="{3A1A71BD-A33C-6527-3F63-7888489E32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7509" y="1690688"/>
            <a:ext cx="8819667" cy="4802187"/>
          </a:xfrm>
        </p:spPr>
      </p:pic>
    </p:spTree>
    <p:extLst>
      <p:ext uri="{BB962C8B-B14F-4D97-AF65-F5344CB8AC3E}">
        <p14:creationId xmlns:p14="http://schemas.microsoft.com/office/powerpoint/2010/main" val="1378468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1FC0E-EA2C-1169-498C-8D4CE2F19449}"/>
              </a:ext>
            </a:extLst>
          </p:cNvPr>
          <p:cNvSpPr>
            <a:spLocks noGrp="1"/>
          </p:cNvSpPr>
          <p:nvPr>
            <p:ph type="title"/>
          </p:nvPr>
        </p:nvSpPr>
        <p:spPr>
          <a:xfrm>
            <a:off x="838200" y="365125"/>
            <a:ext cx="10515600" cy="868871"/>
          </a:xfrm>
        </p:spPr>
        <p:txBody>
          <a:bodyPr/>
          <a:lstStyle/>
          <a:p>
            <a:r>
              <a:rPr lang="en-IN" dirty="0"/>
              <a:t>The Subgraph Transformation</a:t>
            </a:r>
          </a:p>
        </p:txBody>
      </p:sp>
      <p:pic>
        <p:nvPicPr>
          <p:cNvPr id="5" name="Content Placeholder 4">
            <a:extLst>
              <a:ext uri="{FF2B5EF4-FFF2-40B4-BE49-F238E27FC236}">
                <a16:creationId xmlns:a16="http://schemas.microsoft.com/office/drawing/2014/main" id="{AE11A77A-0D83-368A-A1B0-CAA4BFEF20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9810" y="1988599"/>
            <a:ext cx="9250532" cy="4643020"/>
          </a:xfrm>
        </p:spPr>
      </p:pic>
    </p:spTree>
    <p:extLst>
      <p:ext uri="{BB962C8B-B14F-4D97-AF65-F5344CB8AC3E}">
        <p14:creationId xmlns:p14="http://schemas.microsoft.com/office/powerpoint/2010/main" val="495795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E50F-B5B9-A173-3F2A-483AC69C4B83}"/>
              </a:ext>
            </a:extLst>
          </p:cNvPr>
          <p:cNvSpPr>
            <a:spLocks noGrp="1"/>
          </p:cNvSpPr>
          <p:nvPr>
            <p:ph type="title"/>
          </p:nvPr>
        </p:nvSpPr>
        <p:spPr>
          <a:xfrm>
            <a:off x="261152" y="86478"/>
            <a:ext cx="10515600" cy="593663"/>
          </a:xfrm>
        </p:spPr>
        <p:txBody>
          <a:bodyPr>
            <a:normAutofit fontScale="90000"/>
          </a:bodyPr>
          <a:lstStyle/>
          <a:p>
            <a:r>
              <a:rPr lang="en-IN" dirty="0"/>
              <a:t>Computation with aggregated messages</a:t>
            </a:r>
          </a:p>
        </p:txBody>
      </p:sp>
      <p:pic>
        <p:nvPicPr>
          <p:cNvPr id="5" name="Content Placeholder 4">
            <a:extLst>
              <a:ext uri="{FF2B5EF4-FFF2-40B4-BE49-F238E27FC236}">
                <a16:creationId xmlns:a16="http://schemas.microsoft.com/office/drawing/2014/main" id="{5AD55D9D-3215-1597-B6C4-DF591305BC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7050" y="903968"/>
            <a:ext cx="7164280" cy="3833192"/>
          </a:xfrm>
        </p:spPr>
      </p:pic>
      <p:pic>
        <p:nvPicPr>
          <p:cNvPr id="7" name="Picture 6">
            <a:extLst>
              <a:ext uri="{FF2B5EF4-FFF2-40B4-BE49-F238E27FC236}">
                <a16:creationId xmlns:a16="http://schemas.microsoft.com/office/drawing/2014/main" id="{4FC5B4D4-E54A-0B14-4D42-EBA1840EF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634" y="3182191"/>
            <a:ext cx="8382726" cy="3589331"/>
          </a:xfrm>
          <a:prstGeom prst="rect">
            <a:avLst/>
          </a:prstGeom>
        </p:spPr>
      </p:pic>
    </p:spTree>
    <p:extLst>
      <p:ext uri="{BB962C8B-B14F-4D97-AF65-F5344CB8AC3E}">
        <p14:creationId xmlns:p14="http://schemas.microsoft.com/office/powerpoint/2010/main" val="1219967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7E373-34B8-55E7-A427-6844CE45282C}"/>
              </a:ext>
            </a:extLst>
          </p:cNvPr>
          <p:cNvSpPr>
            <a:spLocks noGrp="1"/>
          </p:cNvSpPr>
          <p:nvPr>
            <p:ph type="title"/>
          </p:nvPr>
        </p:nvSpPr>
        <p:spPr>
          <a:xfrm>
            <a:off x="838200" y="365125"/>
            <a:ext cx="10515600" cy="815605"/>
          </a:xfrm>
        </p:spPr>
        <p:txBody>
          <a:bodyPr/>
          <a:lstStyle/>
          <a:p>
            <a:r>
              <a:rPr lang="en-IN" dirty="0"/>
              <a:t>Example: Graph Coarsening</a:t>
            </a:r>
          </a:p>
        </p:txBody>
      </p:sp>
      <p:pic>
        <p:nvPicPr>
          <p:cNvPr id="5" name="Content Placeholder 4">
            <a:extLst>
              <a:ext uri="{FF2B5EF4-FFF2-40B4-BE49-F238E27FC236}">
                <a16:creationId xmlns:a16="http://schemas.microsoft.com/office/drawing/2014/main" id="{A8632470-F208-47B7-7062-F6949DFCE9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4917" y="1873188"/>
            <a:ext cx="9108489" cy="4793941"/>
          </a:xfrm>
        </p:spPr>
      </p:pic>
    </p:spTree>
    <p:extLst>
      <p:ext uri="{BB962C8B-B14F-4D97-AF65-F5344CB8AC3E}">
        <p14:creationId xmlns:p14="http://schemas.microsoft.com/office/powerpoint/2010/main" val="821846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D26AE-DA90-4694-F075-4E2E88218C20}"/>
              </a:ext>
            </a:extLst>
          </p:cNvPr>
          <p:cNvSpPr>
            <a:spLocks noGrp="1"/>
          </p:cNvSpPr>
          <p:nvPr>
            <p:ph type="title"/>
          </p:nvPr>
        </p:nvSpPr>
        <p:spPr>
          <a:xfrm>
            <a:off x="270029" y="89917"/>
            <a:ext cx="10515600" cy="824483"/>
          </a:xfrm>
        </p:spPr>
        <p:txBody>
          <a:bodyPr/>
          <a:lstStyle/>
          <a:p>
            <a:r>
              <a:rPr lang="en-IN" dirty="0"/>
              <a:t>How </a:t>
            </a:r>
            <a:r>
              <a:rPr lang="en-IN" dirty="0" err="1"/>
              <a:t>GraphX</a:t>
            </a:r>
            <a:r>
              <a:rPr lang="en-IN" dirty="0"/>
              <a:t> works?</a:t>
            </a:r>
          </a:p>
        </p:txBody>
      </p:sp>
      <p:sp>
        <p:nvSpPr>
          <p:cNvPr id="4" name="Content Placeholder 3">
            <a:extLst>
              <a:ext uri="{FF2B5EF4-FFF2-40B4-BE49-F238E27FC236}">
                <a16:creationId xmlns:a16="http://schemas.microsoft.com/office/drawing/2014/main" id="{55413645-6686-607F-9B11-6FCCC5D2EC3F}"/>
              </a:ext>
            </a:extLst>
          </p:cNvPr>
          <p:cNvSpPr>
            <a:spLocks noGrp="1"/>
          </p:cNvSpPr>
          <p:nvPr>
            <p:ph idx="1"/>
          </p:nvPr>
        </p:nvSpPr>
        <p:spPr>
          <a:xfrm>
            <a:off x="6186981" y="704056"/>
            <a:ext cx="5434012" cy="5449887"/>
          </a:xfrm>
        </p:spPr>
        <p:txBody>
          <a:bodyPr/>
          <a:lstStyle/>
          <a:p>
            <a:r>
              <a:rPr lang="en-US" dirty="0"/>
              <a:t>Simple operations</a:t>
            </a:r>
            <a:endParaRPr lang="en-IN" dirty="0"/>
          </a:p>
        </p:txBody>
      </p:sp>
      <p:sp>
        <p:nvSpPr>
          <p:cNvPr id="5" name="Content Placeholder 3">
            <a:extLst>
              <a:ext uri="{FF2B5EF4-FFF2-40B4-BE49-F238E27FC236}">
                <a16:creationId xmlns:a16="http://schemas.microsoft.com/office/drawing/2014/main" id="{985A31FF-514E-E108-918A-7942C6DA8D0C}"/>
              </a:ext>
            </a:extLst>
          </p:cNvPr>
          <p:cNvSpPr txBox="1">
            <a:spLocks/>
          </p:cNvSpPr>
          <p:nvPr/>
        </p:nvSpPr>
        <p:spPr>
          <a:xfrm>
            <a:off x="364709" y="853616"/>
            <a:ext cx="5434012" cy="5449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Storing graphs as tables</a:t>
            </a:r>
            <a:endParaRPr lang="en-IN" dirty="0"/>
          </a:p>
        </p:txBody>
      </p:sp>
      <p:pic>
        <p:nvPicPr>
          <p:cNvPr id="7" name="Picture 6">
            <a:extLst>
              <a:ext uri="{FF2B5EF4-FFF2-40B4-BE49-F238E27FC236}">
                <a16:creationId xmlns:a16="http://schemas.microsoft.com/office/drawing/2014/main" id="{D54A8D02-F3DE-656E-4A0E-B0E5382BD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128" y="1598524"/>
            <a:ext cx="6320901" cy="4988707"/>
          </a:xfrm>
          <a:prstGeom prst="rect">
            <a:avLst/>
          </a:prstGeom>
        </p:spPr>
      </p:pic>
      <p:pic>
        <p:nvPicPr>
          <p:cNvPr id="9" name="Picture 8">
            <a:extLst>
              <a:ext uri="{FF2B5EF4-FFF2-40B4-BE49-F238E27FC236}">
                <a16:creationId xmlns:a16="http://schemas.microsoft.com/office/drawing/2014/main" id="{17639677-6A0A-D6E9-EF13-ED009F8D0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049" y="1560621"/>
            <a:ext cx="6828951" cy="4735186"/>
          </a:xfrm>
          <a:prstGeom prst="rect">
            <a:avLst/>
          </a:prstGeom>
        </p:spPr>
      </p:pic>
    </p:spTree>
    <p:extLst>
      <p:ext uri="{BB962C8B-B14F-4D97-AF65-F5344CB8AC3E}">
        <p14:creationId xmlns:p14="http://schemas.microsoft.com/office/powerpoint/2010/main" val="3038012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8629D-6DA2-1981-36BB-0F0F9CA245AC}"/>
              </a:ext>
            </a:extLst>
          </p:cNvPr>
          <p:cNvSpPr>
            <a:spLocks noGrp="1"/>
          </p:cNvSpPr>
          <p:nvPr>
            <p:ph type="title"/>
          </p:nvPr>
        </p:nvSpPr>
        <p:spPr>
          <a:xfrm>
            <a:off x="335280" y="0"/>
            <a:ext cx="10515600" cy="759587"/>
          </a:xfrm>
        </p:spPr>
        <p:txBody>
          <a:bodyPr/>
          <a:lstStyle/>
          <a:p>
            <a:r>
              <a:rPr lang="en-IN" dirty="0"/>
              <a:t>Implementing the Triplets</a:t>
            </a:r>
          </a:p>
        </p:txBody>
      </p:sp>
      <p:pic>
        <p:nvPicPr>
          <p:cNvPr id="5" name="Content Placeholder 4">
            <a:extLst>
              <a:ext uri="{FF2B5EF4-FFF2-40B4-BE49-F238E27FC236}">
                <a16:creationId xmlns:a16="http://schemas.microsoft.com/office/drawing/2014/main" id="{F79DEB5A-F8C1-659E-9E30-3DC5CF512F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199" y="1307592"/>
            <a:ext cx="7223760" cy="4901184"/>
          </a:xfrm>
        </p:spPr>
      </p:pic>
      <p:pic>
        <p:nvPicPr>
          <p:cNvPr id="7" name="Picture 6">
            <a:extLst>
              <a:ext uri="{FF2B5EF4-FFF2-40B4-BE49-F238E27FC236}">
                <a16:creationId xmlns:a16="http://schemas.microsoft.com/office/drawing/2014/main" id="{D210A7FF-F409-2C35-CC6D-A32A3B143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709" y="1307592"/>
            <a:ext cx="6889077" cy="4901184"/>
          </a:xfrm>
          <a:prstGeom prst="rect">
            <a:avLst/>
          </a:prstGeom>
        </p:spPr>
      </p:pic>
    </p:spTree>
    <p:extLst>
      <p:ext uri="{BB962C8B-B14F-4D97-AF65-F5344CB8AC3E}">
        <p14:creationId xmlns:p14="http://schemas.microsoft.com/office/powerpoint/2010/main" val="4031982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A097-CB99-E7E5-E507-5F86EEEF93C7}"/>
              </a:ext>
            </a:extLst>
          </p:cNvPr>
          <p:cNvSpPr>
            <a:spLocks noGrp="1"/>
          </p:cNvSpPr>
          <p:nvPr>
            <p:ph type="title"/>
          </p:nvPr>
        </p:nvSpPr>
        <p:spPr>
          <a:xfrm>
            <a:off x="838200" y="365126"/>
            <a:ext cx="10515600" cy="1010914"/>
          </a:xfrm>
        </p:spPr>
        <p:txBody>
          <a:bodyPr/>
          <a:lstStyle/>
          <a:p>
            <a:r>
              <a:rPr lang="en-US" dirty="0"/>
              <a:t>Parallel database architecture</a:t>
            </a:r>
            <a:endParaRPr lang="en-IN" dirty="0"/>
          </a:p>
        </p:txBody>
      </p:sp>
      <p:pic>
        <p:nvPicPr>
          <p:cNvPr id="5" name="Content Placeholder 4">
            <a:extLst>
              <a:ext uri="{FF2B5EF4-FFF2-40B4-BE49-F238E27FC236}">
                <a16:creationId xmlns:a16="http://schemas.microsoft.com/office/drawing/2014/main" id="{758E4551-C1A2-E44F-B5F6-01599D9508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7261" y="1690689"/>
            <a:ext cx="9330431" cy="5873086"/>
          </a:xfrm>
        </p:spPr>
      </p:pic>
    </p:spTree>
    <p:extLst>
      <p:ext uri="{BB962C8B-B14F-4D97-AF65-F5344CB8AC3E}">
        <p14:creationId xmlns:p14="http://schemas.microsoft.com/office/powerpoint/2010/main" val="32599375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7027A-195C-93E5-82DF-23300655EE49}"/>
              </a:ext>
            </a:extLst>
          </p:cNvPr>
          <p:cNvSpPr>
            <a:spLocks noGrp="1"/>
          </p:cNvSpPr>
          <p:nvPr>
            <p:ph type="title"/>
          </p:nvPr>
        </p:nvSpPr>
        <p:spPr>
          <a:xfrm>
            <a:off x="154619" y="18256"/>
            <a:ext cx="10515600" cy="762980"/>
          </a:xfrm>
        </p:spPr>
        <p:txBody>
          <a:bodyPr/>
          <a:lstStyle/>
          <a:p>
            <a:r>
              <a:rPr lang="en-IN" dirty="0"/>
              <a:t>Implementing Aggregate messages</a:t>
            </a:r>
          </a:p>
        </p:txBody>
      </p:sp>
      <p:pic>
        <p:nvPicPr>
          <p:cNvPr id="5" name="Content Placeholder 4">
            <a:extLst>
              <a:ext uri="{FF2B5EF4-FFF2-40B4-BE49-F238E27FC236}">
                <a16:creationId xmlns:a16="http://schemas.microsoft.com/office/drawing/2014/main" id="{45DCD8C6-994D-97AC-7E2E-4CED465230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7418" y="1269506"/>
            <a:ext cx="9277164" cy="5184559"/>
          </a:xfrm>
        </p:spPr>
      </p:pic>
    </p:spTree>
    <p:extLst>
      <p:ext uri="{BB962C8B-B14F-4D97-AF65-F5344CB8AC3E}">
        <p14:creationId xmlns:p14="http://schemas.microsoft.com/office/powerpoint/2010/main" val="2944980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F410F2-D2B6-65E9-F704-B32AD335D8DA}"/>
              </a:ext>
            </a:extLst>
          </p:cNvPr>
          <p:cNvSpPr>
            <a:spLocks noGrp="1"/>
          </p:cNvSpPr>
          <p:nvPr>
            <p:ph idx="1"/>
          </p:nvPr>
        </p:nvSpPr>
        <p:spPr>
          <a:xfrm>
            <a:off x="251535" y="1554167"/>
            <a:ext cx="11502500" cy="4971495"/>
          </a:xfrm>
        </p:spPr>
        <p:txBody>
          <a:bodyPr/>
          <a:lstStyle/>
          <a:p>
            <a:pPr marL="0" indent="0">
              <a:buNone/>
            </a:pPr>
            <a:r>
              <a:rPr lang="en-IN" dirty="0"/>
              <a:t>Example: </a:t>
            </a:r>
            <a:r>
              <a:rPr lang="en-IN" dirty="0" err="1"/>
              <a:t>Analyze</a:t>
            </a:r>
            <a:r>
              <a:rPr lang="en-IN" dirty="0"/>
              <a:t> 3 flights, for each flight we have the following information:</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Use </a:t>
            </a:r>
            <a:r>
              <a:rPr lang="en-IN" dirty="0" err="1"/>
              <a:t>GraphX</a:t>
            </a:r>
            <a:r>
              <a:rPr lang="en-IN" dirty="0"/>
              <a:t> to find the routes having &gt; 1000 miles distance?</a:t>
            </a:r>
          </a:p>
        </p:txBody>
      </p:sp>
      <p:graphicFrame>
        <p:nvGraphicFramePr>
          <p:cNvPr id="4" name="Table 3">
            <a:extLst>
              <a:ext uri="{FF2B5EF4-FFF2-40B4-BE49-F238E27FC236}">
                <a16:creationId xmlns:a16="http://schemas.microsoft.com/office/drawing/2014/main" id="{B9AD2C39-2F70-B1F3-E28B-2A37C3075480}"/>
              </a:ext>
            </a:extLst>
          </p:cNvPr>
          <p:cNvGraphicFramePr>
            <a:graphicFrameLocks noGrp="1"/>
          </p:cNvGraphicFramePr>
          <p:nvPr>
            <p:extLst>
              <p:ext uri="{D42A27DB-BD31-4B8C-83A1-F6EECF244321}">
                <p14:modId xmlns:p14="http://schemas.microsoft.com/office/powerpoint/2010/main" val="108923542"/>
              </p:ext>
            </p:extLst>
          </p:nvPr>
        </p:nvGraphicFramePr>
        <p:xfrm>
          <a:off x="1659139" y="2268998"/>
          <a:ext cx="5496264" cy="1770916"/>
        </p:xfrm>
        <a:graphic>
          <a:graphicData uri="http://schemas.openxmlformats.org/drawingml/2006/table">
            <a:tbl>
              <a:tblPr firstRow="1" bandRow="1">
                <a:tableStyleId>{073A0DAA-6AF3-43AB-8588-CEC1D06C72B9}</a:tableStyleId>
              </a:tblPr>
              <a:tblGrid>
                <a:gridCol w="1393410">
                  <a:extLst>
                    <a:ext uri="{9D8B030D-6E8A-4147-A177-3AD203B41FA5}">
                      <a16:colId xmlns:a16="http://schemas.microsoft.com/office/drawing/2014/main" val="3707185199"/>
                    </a:ext>
                  </a:extLst>
                </a:gridCol>
                <a:gridCol w="1338714">
                  <a:extLst>
                    <a:ext uri="{9D8B030D-6E8A-4147-A177-3AD203B41FA5}">
                      <a16:colId xmlns:a16="http://schemas.microsoft.com/office/drawing/2014/main" val="4293153982"/>
                    </a:ext>
                  </a:extLst>
                </a:gridCol>
                <a:gridCol w="2764140">
                  <a:extLst>
                    <a:ext uri="{9D8B030D-6E8A-4147-A177-3AD203B41FA5}">
                      <a16:colId xmlns:a16="http://schemas.microsoft.com/office/drawing/2014/main" val="3072308934"/>
                    </a:ext>
                  </a:extLst>
                </a:gridCol>
              </a:tblGrid>
              <a:tr h="0">
                <a:tc>
                  <a:txBody>
                    <a:bodyPr/>
                    <a:lstStyle/>
                    <a:p>
                      <a:r>
                        <a:rPr lang="en-IN" dirty="0"/>
                        <a:t>Originating Airport</a:t>
                      </a:r>
                    </a:p>
                  </a:txBody>
                  <a:tcPr/>
                </a:tc>
                <a:tc>
                  <a:txBody>
                    <a:bodyPr/>
                    <a:lstStyle/>
                    <a:p>
                      <a:r>
                        <a:rPr lang="en-IN" dirty="0"/>
                        <a:t>Destination Airport</a:t>
                      </a:r>
                    </a:p>
                  </a:txBody>
                  <a:tcPr/>
                </a:tc>
                <a:tc>
                  <a:txBody>
                    <a:bodyPr/>
                    <a:lstStyle/>
                    <a:p>
                      <a:r>
                        <a:rPr lang="en-IN" dirty="0"/>
                        <a:t>Distance</a:t>
                      </a:r>
                    </a:p>
                  </a:txBody>
                  <a:tcPr/>
                </a:tc>
                <a:extLst>
                  <a:ext uri="{0D108BD9-81ED-4DB2-BD59-A6C34878D82A}">
                    <a16:rowId xmlns:a16="http://schemas.microsoft.com/office/drawing/2014/main" val="1569791434"/>
                  </a:ext>
                </a:extLst>
              </a:tr>
              <a:tr h="389156">
                <a:tc>
                  <a:txBody>
                    <a:bodyPr/>
                    <a:lstStyle/>
                    <a:p>
                      <a:r>
                        <a:rPr lang="en-IN" dirty="0"/>
                        <a:t>A</a:t>
                      </a:r>
                    </a:p>
                  </a:txBody>
                  <a:tcPr/>
                </a:tc>
                <a:tc>
                  <a:txBody>
                    <a:bodyPr/>
                    <a:lstStyle/>
                    <a:p>
                      <a:r>
                        <a:rPr lang="en-IN" dirty="0"/>
                        <a:t>B</a:t>
                      </a:r>
                    </a:p>
                  </a:txBody>
                  <a:tcPr/>
                </a:tc>
                <a:tc>
                  <a:txBody>
                    <a:bodyPr/>
                    <a:lstStyle/>
                    <a:p>
                      <a:r>
                        <a:rPr lang="en-IN" dirty="0"/>
                        <a:t>1800 miles</a:t>
                      </a:r>
                    </a:p>
                  </a:txBody>
                  <a:tcPr/>
                </a:tc>
                <a:extLst>
                  <a:ext uri="{0D108BD9-81ED-4DB2-BD59-A6C34878D82A}">
                    <a16:rowId xmlns:a16="http://schemas.microsoft.com/office/drawing/2014/main" val="3081715780"/>
                  </a:ext>
                </a:extLst>
              </a:tr>
              <a:tr h="370840">
                <a:tc>
                  <a:txBody>
                    <a:bodyPr/>
                    <a:lstStyle/>
                    <a:p>
                      <a:r>
                        <a:rPr lang="en-IN" dirty="0"/>
                        <a:t>B</a:t>
                      </a:r>
                    </a:p>
                  </a:txBody>
                  <a:tcPr/>
                </a:tc>
                <a:tc>
                  <a:txBody>
                    <a:bodyPr/>
                    <a:lstStyle/>
                    <a:p>
                      <a:r>
                        <a:rPr lang="en-IN" dirty="0"/>
                        <a:t>C</a:t>
                      </a:r>
                    </a:p>
                  </a:txBody>
                  <a:tcPr/>
                </a:tc>
                <a:tc>
                  <a:txBody>
                    <a:bodyPr/>
                    <a:lstStyle/>
                    <a:p>
                      <a:r>
                        <a:rPr lang="en-IN" dirty="0"/>
                        <a:t>800 miles</a:t>
                      </a:r>
                    </a:p>
                  </a:txBody>
                  <a:tcPr/>
                </a:tc>
                <a:extLst>
                  <a:ext uri="{0D108BD9-81ED-4DB2-BD59-A6C34878D82A}">
                    <a16:rowId xmlns:a16="http://schemas.microsoft.com/office/drawing/2014/main" val="3508199205"/>
                  </a:ext>
                </a:extLst>
              </a:tr>
              <a:tr h="370840">
                <a:tc>
                  <a:txBody>
                    <a:bodyPr/>
                    <a:lstStyle/>
                    <a:p>
                      <a:r>
                        <a:rPr lang="en-IN" dirty="0"/>
                        <a:t>C</a:t>
                      </a:r>
                    </a:p>
                  </a:txBody>
                  <a:tcPr/>
                </a:tc>
                <a:tc>
                  <a:txBody>
                    <a:bodyPr/>
                    <a:lstStyle/>
                    <a:p>
                      <a:r>
                        <a:rPr lang="en-IN" dirty="0"/>
                        <a:t>A</a:t>
                      </a:r>
                    </a:p>
                  </a:txBody>
                  <a:tcPr/>
                </a:tc>
                <a:tc>
                  <a:txBody>
                    <a:bodyPr/>
                    <a:lstStyle/>
                    <a:p>
                      <a:r>
                        <a:rPr lang="en-IN" dirty="0"/>
                        <a:t>1400 miles</a:t>
                      </a:r>
                    </a:p>
                  </a:txBody>
                  <a:tcPr/>
                </a:tc>
                <a:extLst>
                  <a:ext uri="{0D108BD9-81ED-4DB2-BD59-A6C34878D82A}">
                    <a16:rowId xmlns:a16="http://schemas.microsoft.com/office/drawing/2014/main" val="2660796648"/>
                  </a:ext>
                </a:extLst>
              </a:tr>
            </a:tbl>
          </a:graphicData>
        </a:graphic>
      </p:graphicFrame>
    </p:spTree>
    <p:extLst>
      <p:ext uri="{BB962C8B-B14F-4D97-AF65-F5344CB8AC3E}">
        <p14:creationId xmlns:p14="http://schemas.microsoft.com/office/powerpoint/2010/main" val="2036465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543D3-CDE1-512E-0433-FEEE390513F0}"/>
              </a:ext>
            </a:extLst>
          </p:cNvPr>
          <p:cNvSpPr>
            <a:spLocks noGrp="1"/>
          </p:cNvSpPr>
          <p:nvPr>
            <p:ph type="title"/>
          </p:nvPr>
        </p:nvSpPr>
        <p:spPr/>
        <p:txBody>
          <a:bodyPr/>
          <a:lstStyle/>
          <a:p>
            <a:r>
              <a:rPr lang="en-IN" dirty="0"/>
              <a:t>Other Spark Applications</a:t>
            </a:r>
          </a:p>
        </p:txBody>
      </p:sp>
      <p:sp>
        <p:nvSpPr>
          <p:cNvPr id="3" name="Content Placeholder 2">
            <a:extLst>
              <a:ext uri="{FF2B5EF4-FFF2-40B4-BE49-F238E27FC236}">
                <a16:creationId xmlns:a16="http://schemas.microsoft.com/office/drawing/2014/main" id="{46525F1B-7141-C53A-D446-83346584E6E2}"/>
              </a:ext>
            </a:extLst>
          </p:cNvPr>
          <p:cNvSpPr>
            <a:spLocks noGrp="1"/>
          </p:cNvSpPr>
          <p:nvPr>
            <p:ph idx="1"/>
          </p:nvPr>
        </p:nvSpPr>
        <p:spPr/>
        <p:txBody>
          <a:bodyPr/>
          <a:lstStyle/>
          <a:p>
            <a:r>
              <a:rPr lang="en-IN" dirty="0"/>
              <a:t>Twitter Spam Classification</a:t>
            </a:r>
          </a:p>
          <a:p>
            <a:r>
              <a:rPr lang="en-IN" dirty="0"/>
              <a:t>EM algorithm for traffic prediction</a:t>
            </a:r>
          </a:p>
          <a:p>
            <a:r>
              <a:rPr lang="en-IN" dirty="0"/>
              <a:t>K-means clustering</a:t>
            </a:r>
          </a:p>
          <a:p>
            <a:r>
              <a:rPr lang="en-IN" dirty="0"/>
              <a:t>Alternating Last-squares Matrix factorization</a:t>
            </a:r>
          </a:p>
          <a:p>
            <a:r>
              <a:rPr lang="en-IN" dirty="0"/>
              <a:t>In Memory OLAP Aggregation on Hive Data</a:t>
            </a:r>
          </a:p>
          <a:p>
            <a:r>
              <a:rPr lang="en-IN" dirty="0"/>
              <a:t>SQL on Spark</a:t>
            </a:r>
          </a:p>
        </p:txBody>
      </p:sp>
    </p:spTree>
    <p:extLst>
      <p:ext uri="{BB962C8B-B14F-4D97-AF65-F5344CB8AC3E}">
        <p14:creationId xmlns:p14="http://schemas.microsoft.com/office/powerpoint/2010/main" val="3140439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D8D0E-6B28-F997-5AC4-D6660D1E0DEB}"/>
              </a:ext>
            </a:extLst>
          </p:cNvPr>
          <p:cNvSpPr>
            <a:spLocks noGrp="1"/>
          </p:cNvSpPr>
          <p:nvPr>
            <p:ph type="title"/>
          </p:nvPr>
        </p:nvSpPr>
        <p:spPr>
          <a:xfrm>
            <a:off x="266330" y="36220"/>
            <a:ext cx="10515600" cy="762339"/>
          </a:xfrm>
        </p:spPr>
        <p:txBody>
          <a:bodyPr/>
          <a:lstStyle/>
          <a:p>
            <a:r>
              <a:rPr lang="en-IN" b="1" dirty="0"/>
              <a:t>Tensor Flow</a:t>
            </a:r>
          </a:p>
        </p:txBody>
      </p:sp>
      <p:sp>
        <p:nvSpPr>
          <p:cNvPr id="3" name="Content Placeholder 2">
            <a:extLst>
              <a:ext uri="{FF2B5EF4-FFF2-40B4-BE49-F238E27FC236}">
                <a16:creationId xmlns:a16="http://schemas.microsoft.com/office/drawing/2014/main" id="{7E21EB2F-0EAB-1524-32FA-715D238B2EC7}"/>
              </a:ext>
            </a:extLst>
          </p:cNvPr>
          <p:cNvSpPr>
            <a:spLocks noGrp="1"/>
          </p:cNvSpPr>
          <p:nvPr>
            <p:ph idx="1"/>
          </p:nvPr>
        </p:nvSpPr>
        <p:spPr>
          <a:xfrm>
            <a:off x="0" y="866084"/>
            <a:ext cx="12100264" cy="5703392"/>
          </a:xfrm>
        </p:spPr>
        <p:txBody>
          <a:bodyPr/>
          <a:lstStyle/>
          <a:p>
            <a:r>
              <a:rPr lang="en-IN" sz="2000" dirty="0"/>
              <a:t>Used as a programming model in the deep learning applications</a:t>
            </a:r>
          </a:p>
          <a:p>
            <a:endParaRPr lang="en-IN" dirty="0"/>
          </a:p>
          <a:p>
            <a:endParaRPr lang="en-IN" dirty="0"/>
          </a:p>
          <a:p>
            <a:pPr lvl="8"/>
            <a:endParaRPr lang="en-IN" dirty="0"/>
          </a:p>
        </p:txBody>
      </p:sp>
      <p:pic>
        <p:nvPicPr>
          <p:cNvPr id="5" name="Picture 4">
            <a:extLst>
              <a:ext uri="{FF2B5EF4-FFF2-40B4-BE49-F238E27FC236}">
                <a16:creationId xmlns:a16="http://schemas.microsoft.com/office/drawing/2014/main" id="{AD30F845-6F99-9693-C5C7-2B33E5C08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166" y="3429000"/>
            <a:ext cx="8100762" cy="3391194"/>
          </a:xfrm>
          <a:prstGeom prst="rect">
            <a:avLst/>
          </a:prstGeom>
        </p:spPr>
      </p:pic>
      <p:pic>
        <p:nvPicPr>
          <p:cNvPr id="7" name="Picture 6">
            <a:extLst>
              <a:ext uri="{FF2B5EF4-FFF2-40B4-BE49-F238E27FC236}">
                <a16:creationId xmlns:a16="http://schemas.microsoft.com/office/drawing/2014/main" id="{E1E9C545-DA5F-D908-0466-07227F8EB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806" y="1219166"/>
            <a:ext cx="4953429" cy="2103302"/>
          </a:xfrm>
          <a:prstGeom prst="rect">
            <a:avLst/>
          </a:prstGeom>
        </p:spPr>
      </p:pic>
      <p:pic>
        <p:nvPicPr>
          <p:cNvPr id="9" name="Picture 8">
            <a:extLst>
              <a:ext uri="{FF2B5EF4-FFF2-40B4-BE49-F238E27FC236}">
                <a16:creationId xmlns:a16="http://schemas.microsoft.com/office/drawing/2014/main" id="{FE082533-E368-66CE-189C-9C47C0EEB9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8692" y="-31305"/>
            <a:ext cx="962692" cy="897390"/>
          </a:xfrm>
          <a:prstGeom prst="rect">
            <a:avLst/>
          </a:prstGeom>
        </p:spPr>
      </p:pic>
    </p:spTree>
    <p:extLst>
      <p:ext uri="{BB962C8B-B14F-4D97-AF65-F5344CB8AC3E}">
        <p14:creationId xmlns:p14="http://schemas.microsoft.com/office/powerpoint/2010/main" val="1765663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A8110-D794-82A8-0AEE-48BEFDF12B70}"/>
              </a:ext>
            </a:extLst>
          </p:cNvPr>
          <p:cNvSpPr>
            <a:spLocks noGrp="1"/>
          </p:cNvSpPr>
          <p:nvPr>
            <p:ph type="title"/>
          </p:nvPr>
        </p:nvSpPr>
        <p:spPr>
          <a:xfrm>
            <a:off x="838200" y="365125"/>
            <a:ext cx="10515600" cy="824483"/>
          </a:xfrm>
        </p:spPr>
        <p:txBody>
          <a:bodyPr/>
          <a:lstStyle/>
          <a:p>
            <a:r>
              <a:rPr lang="en-IN" dirty="0"/>
              <a:t>Why Tensor Flow?</a:t>
            </a:r>
          </a:p>
        </p:txBody>
      </p:sp>
      <p:pic>
        <p:nvPicPr>
          <p:cNvPr id="5" name="Content Placeholder 4">
            <a:extLst>
              <a:ext uri="{FF2B5EF4-FFF2-40B4-BE49-F238E27FC236}">
                <a16:creationId xmlns:a16="http://schemas.microsoft.com/office/drawing/2014/main" id="{5CC766E9-A8A7-B134-E3E8-5C3C71524C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1145" y="1811045"/>
            <a:ext cx="8202967" cy="4882718"/>
          </a:xfrm>
        </p:spPr>
      </p:pic>
      <p:pic>
        <p:nvPicPr>
          <p:cNvPr id="6" name="Picture 5">
            <a:extLst>
              <a:ext uri="{FF2B5EF4-FFF2-40B4-BE49-F238E27FC236}">
                <a16:creationId xmlns:a16="http://schemas.microsoft.com/office/drawing/2014/main" id="{15E632A6-8C19-6C81-69BF-D3FCBC92C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679" y="239697"/>
            <a:ext cx="1078100" cy="1189607"/>
          </a:xfrm>
          <a:prstGeom prst="rect">
            <a:avLst/>
          </a:prstGeom>
        </p:spPr>
      </p:pic>
    </p:spTree>
    <p:extLst>
      <p:ext uri="{BB962C8B-B14F-4D97-AF65-F5344CB8AC3E}">
        <p14:creationId xmlns:p14="http://schemas.microsoft.com/office/powerpoint/2010/main" val="12271461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6E8E1-615E-3574-E8EF-846AAD4C4AE9}"/>
              </a:ext>
            </a:extLst>
          </p:cNvPr>
          <p:cNvSpPr>
            <a:spLocks noGrp="1"/>
          </p:cNvSpPr>
          <p:nvPr>
            <p:ph type="title"/>
          </p:nvPr>
        </p:nvSpPr>
        <p:spPr>
          <a:xfrm>
            <a:off x="429827" y="134306"/>
            <a:ext cx="10515600" cy="762339"/>
          </a:xfrm>
        </p:spPr>
        <p:txBody>
          <a:bodyPr/>
          <a:lstStyle/>
          <a:p>
            <a:r>
              <a:rPr lang="en-IN" dirty="0"/>
              <a:t>What is Tensor Flow?</a:t>
            </a:r>
          </a:p>
        </p:txBody>
      </p:sp>
      <p:sp>
        <p:nvSpPr>
          <p:cNvPr id="3" name="Content Placeholder 2">
            <a:extLst>
              <a:ext uri="{FF2B5EF4-FFF2-40B4-BE49-F238E27FC236}">
                <a16:creationId xmlns:a16="http://schemas.microsoft.com/office/drawing/2014/main" id="{CF63F918-6BD5-618C-E550-65B325E6BACF}"/>
              </a:ext>
            </a:extLst>
          </p:cNvPr>
          <p:cNvSpPr>
            <a:spLocks noGrp="1"/>
          </p:cNvSpPr>
          <p:nvPr>
            <p:ph idx="1"/>
          </p:nvPr>
        </p:nvSpPr>
        <p:spPr>
          <a:xfrm>
            <a:off x="248575" y="1198484"/>
            <a:ext cx="11745157" cy="5424257"/>
          </a:xfrm>
        </p:spPr>
        <p:txBody>
          <a:bodyPr/>
          <a:lstStyle/>
          <a:p>
            <a:r>
              <a:rPr lang="en-IN" dirty="0"/>
              <a:t>Tensor Flow is an open source library developed by Google.</a:t>
            </a:r>
          </a:p>
          <a:p>
            <a:r>
              <a:rPr lang="en-IN" dirty="0"/>
              <a:t>Developed originally to run large numerical computations.</a:t>
            </a:r>
          </a:p>
          <a:p>
            <a:r>
              <a:rPr lang="en-IN" dirty="0"/>
              <a:t>Accepts data in the form of multi-dimensional arrays of higher dimensions called Tensors.</a:t>
            </a:r>
          </a:p>
          <a:p>
            <a:r>
              <a:rPr lang="en-IN" dirty="0"/>
              <a:t>Works on the basis of Data Flow graphs that have nodes and edges</a:t>
            </a:r>
          </a:p>
          <a:p>
            <a:endParaRPr lang="en-IN" dirty="0"/>
          </a:p>
        </p:txBody>
      </p:sp>
      <p:pic>
        <p:nvPicPr>
          <p:cNvPr id="5" name="Picture 4">
            <a:extLst>
              <a:ext uri="{FF2B5EF4-FFF2-40B4-BE49-F238E27FC236}">
                <a16:creationId xmlns:a16="http://schemas.microsoft.com/office/drawing/2014/main" id="{587DF939-0896-10AE-5B37-57FC2B78C9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3101" y="2245873"/>
            <a:ext cx="449619" cy="1531753"/>
          </a:xfrm>
          <a:prstGeom prst="rect">
            <a:avLst/>
          </a:prstGeom>
        </p:spPr>
      </p:pic>
      <p:pic>
        <p:nvPicPr>
          <p:cNvPr id="7" name="Picture 6">
            <a:extLst>
              <a:ext uri="{FF2B5EF4-FFF2-40B4-BE49-F238E27FC236}">
                <a16:creationId xmlns:a16="http://schemas.microsoft.com/office/drawing/2014/main" id="{328C0256-CCA3-298F-943F-EB0CA5974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639" y="3570569"/>
            <a:ext cx="5090601" cy="2362405"/>
          </a:xfrm>
          <a:prstGeom prst="rect">
            <a:avLst/>
          </a:prstGeom>
        </p:spPr>
      </p:pic>
    </p:spTree>
    <p:extLst>
      <p:ext uri="{BB962C8B-B14F-4D97-AF65-F5344CB8AC3E}">
        <p14:creationId xmlns:p14="http://schemas.microsoft.com/office/powerpoint/2010/main" val="26209201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E0AAA-9DC2-8F5B-1636-51E0CF2237DC}"/>
              </a:ext>
            </a:extLst>
          </p:cNvPr>
          <p:cNvSpPr>
            <a:spLocks noGrp="1"/>
          </p:cNvSpPr>
          <p:nvPr>
            <p:ph type="title"/>
          </p:nvPr>
        </p:nvSpPr>
        <p:spPr>
          <a:xfrm>
            <a:off x="292963" y="0"/>
            <a:ext cx="10515600" cy="629174"/>
          </a:xfrm>
        </p:spPr>
        <p:txBody>
          <a:bodyPr>
            <a:normAutofit fontScale="90000"/>
          </a:bodyPr>
          <a:lstStyle/>
          <a:p>
            <a:r>
              <a:rPr lang="en-IN" dirty="0"/>
              <a:t>What are Tensors?</a:t>
            </a:r>
          </a:p>
        </p:txBody>
      </p:sp>
      <p:sp>
        <p:nvSpPr>
          <p:cNvPr id="3" name="Content Placeholder 2">
            <a:extLst>
              <a:ext uri="{FF2B5EF4-FFF2-40B4-BE49-F238E27FC236}">
                <a16:creationId xmlns:a16="http://schemas.microsoft.com/office/drawing/2014/main" id="{96A4A286-7F52-F3E4-7C24-ADD58AD82527}"/>
              </a:ext>
            </a:extLst>
          </p:cNvPr>
          <p:cNvSpPr>
            <a:spLocks noGrp="1"/>
          </p:cNvSpPr>
          <p:nvPr>
            <p:ph idx="1"/>
          </p:nvPr>
        </p:nvSpPr>
        <p:spPr>
          <a:xfrm>
            <a:off x="97654" y="949911"/>
            <a:ext cx="12094346" cy="5832629"/>
          </a:xfrm>
        </p:spPr>
        <p:txBody>
          <a:bodyPr/>
          <a:lstStyle/>
          <a:p>
            <a:r>
              <a:rPr lang="en-IN" dirty="0"/>
              <a:t>Tensor is a generalization of vectors and matrices of potentially higher dimensions. </a:t>
            </a:r>
          </a:p>
          <a:p>
            <a:r>
              <a:rPr lang="en-IN" dirty="0"/>
              <a:t>Arrays of data of different dimensions and ranks that are fed as input to the neural network are called Tensors.</a:t>
            </a:r>
          </a:p>
        </p:txBody>
      </p:sp>
      <p:pic>
        <p:nvPicPr>
          <p:cNvPr id="5" name="Picture 4">
            <a:extLst>
              <a:ext uri="{FF2B5EF4-FFF2-40B4-BE49-F238E27FC236}">
                <a16:creationId xmlns:a16="http://schemas.microsoft.com/office/drawing/2014/main" id="{5748D016-AFA5-EE24-3941-062BBD0AB8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996" y="2929631"/>
            <a:ext cx="8815526" cy="3852909"/>
          </a:xfrm>
          <a:prstGeom prst="rect">
            <a:avLst/>
          </a:prstGeom>
        </p:spPr>
      </p:pic>
    </p:spTree>
    <p:extLst>
      <p:ext uri="{BB962C8B-B14F-4D97-AF65-F5344CB8AC3E}">
        <p14:creationId xmlns:p14="http://schemas.microsoft.com/office/powerpoint/2010/main" val="34943524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99ACC-C2AE-5D84-660F-F0BE1E4ACDD4}"/>
              </a:ext>
            </a:extLst>
          </p:cNvPr>
          <p:cNvSpPr>
            <a:spLocks noGrp="1"/>
          </p:cNvSpPr>
          <p:nvPr>
            <p:ph type="title"/>
          </p:nvPr>
        </p:nvSpPr>
        <p:spPr>
          <a:xfrm>
            <a:off x="261152" y="18256"/>
            <a:ext cx="10515600" cy="771858"/>
          </a:xfrm>
        </p:spPr>
        <p:txBody>
          <a:bodyPr/>
          <a:lstStyle/>
          <a:p>
            <a:r>
              <a:rPr lang="en-IN" dirty="0"/>
              <a:t>Tensor Dimensions and Ranks</a:t>
            </a:r>
          </a:p>
        </p:txBody>
      </p:sp>
      <p:pic>
        <p:nvPicPr>
          <p:cNvPr id="5" name="Content Placeholder 4">
            <a:extLst>
              <a:ext uri="{FF2B5EF4-FFF2-40B4-BE49-F238E27FC236}">
                <a16:creationId xmlns:a16="http://schemas.microsoft.com/office/drawing/2014/main" id="{F7EC1A35-8846-394D-381A-D35F493874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510" y="1165662"/>
            <a:ext cx="5204911" cy="2263336"/>
          </a:xfrm>
        </p:spPr>
      </p:pic>
      <p:pic>
        <p:nvPicPr>
          <p:cNvPr id="7" name="Picture 6">
            <a:extLst>
              <a:ext uri="{FF2B5EF4-FFF2-40B4-BE49-F238E27FC236}">
                <a16:creationId xmlns:a16="http://schemas.microsoft.com/office/drawing/2014/main" id="{EB785838-4300-91D4-7DD1-3570CFF18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474" y="1470488"/>
            <a:ext cx="3810330" cy="1958510"/>
          </a:xfrm>
          <a:prstGeom prst="rect">
            <a:avLst/>
          </a:prstGeom>
        </p:spPr>
      </p:pic>
      <p:pic>
        <p:nvPicPr>
          <p:cNvPr id="9" name="Picture 8">
            <a:extLst>
              <a:ext uri="{FF2B5EF4-FFF2-40B4-BE49-F238E27FC236}">
                <a16:creationId xmlns:a16="http://schemas.microsoft.com/office/drawing/2014/main" id="{2DC7A445-FAC8-4415-3CE3-152D6E233E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3862" y="1470488"/>
            <a:ext cx="4031329" cy="1882303"/>
          </a:xfrm>
          <a:prstGeom prst="rect">
            <a:avLst/>
          </a:prstGeom>
        </p:spPr>
      </p:pic>
      <p:pic>
        <p:nvPicPr>
          <p:cNvPr id="11" name="Picture 10">
            <a:extLst>
              <a:ext uri="{FF2B5EF4-FFF2-40B4-BE49-F238E27FC236}">
                <a16:creationId xmlns:a16="http://schemas.microsoft.com/office/drawing/2014/main" id="{09547C2C-11B7-C652-7E25-404D681B60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0945" y="3475049"/>
            <a:ext cx="7308213" cy="3345470"/>
          </a:xfrm>
          <a:prstGeom prst="rect">
            <a:avLst/>
          </a:prstGeom>
        </p:spPr>
      </p:pic>
    </p:spTree>
    <p:extLst>
      <p:ext uri="{BB962C8B-B14F-4D97-AF65-F5344CB8AC3E}">
        <p14:creationId xmlns:p14="http://schemas.microsoft.com/office/powerpoint/2010/main" val="37375788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D78C-AA94-18D8-2DED-4E7B8C35E655}"/>
              </a:ext>
            </a:extLst>
          </p:cNvPr>
          <p:cNvSpPr>
            <a:spLocks noGrp="1"/>
          </p:cNvSpPr>
          <p:nvPr>
            <p:ph type="title"/>
          </p:nvPr>
        </p:nvSpPr>
        <p:spPr>
          <a:xfrm>
            <a:off x="545237" y="187573"/>
            <a:ext cx="10515600" cy="620296"/>
          </a:xfrm>
        </p:spPr>
        <p:txBody>
          <a:bodyPr>
            <a:normAutofit fontScale="90000"/>
          </a:bodyPr>
          <a:lstStyle/>
          <a:p>
            <a:r>
              <a:rPr lang="en-IN" dirty="0"/>
              <a:t>Data Flow Graph</a:t>
            </a:r>
          </a:p>
        </p:txBody>
      </p:sp>
      <p:pic>
        <p:nvPicPr>
          <p:cNvPr id="5" name="Content Placeholder 4">
            <a:extLst>
              <a:ext uri="{FF2B5EF4-FFF2-40B4-BE49-F238E27FC236}">
                <a16:creationId xmlns:a16="http://schemas.microsoft.com/office/drawing/2014/main" id="{CD68F234-A737-DCF4-7B81-FA94FABFC6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330" y="887767"/>
            <a:ext cx="6880193" cy="5850384"/>
          </a:xfrm>
        </p:spPr>
      </p:pic>
      <p:sp>
        <p:nvSpPr>
          <p:cNvPr id="7" name="Rectangle 6">
            <a:extLst>
              <a:ext uri="{FF2B5EF4-FFF2-40B4-BE49-F238E27FC236}">
                <a16:creationId xmlns:a16="http://schemas.microsoft.com/office/drawing/2014/main" id="{E2CEC64C-898D-7E4F-6028-2734DA103A8A}"/>
              </a:ext>
            </a:extLst>
          </p:cNvPr>
          <p:cNvSpPr/>
          <p:nvPr/>
        </p:nvSpPr>
        <p:spPr>
          <a:xfrm>
            <a:off x="4971495" y="958788"/>
            <a:ext cx="6684886" cy="77235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t>Each computation in tensor Flow is represented as a data flow graph</a:t>
            </a:r>
          </a:p>
        </p:txBody>
      </p:sp>
      <p:sp>
        <p:nvSpPr>
          <p:cNvPr id="8" name="Rectangle 7">
            <a:extLst>
              <a:ext uri="{FF2B5EF4-FFF2-40B4-BE49-F238E27FC236}">
                <a16:creationId xmlns:a16="http://schemas.microsoft.com/office/drawing/2014/main" id="{28D6492E-7EAF-373C-742B-DF3E58366423}"/>
              </a:ext>
            </a:extLst>
          </p:cNvPr>
          <p:cNvSpPr/>
          <p:nvPr/>
        </p:nvSpPr>
        <p:spPr>
          <a:xfrm>
            <a:off x="4971495" y="1954567"/>
            <a:ext cx="6684886" cy="772358"/>
          </a:xfrm>
          <a:prstGeom prst="rect">
            <a:avLst/>
          </a:prstGeom>
          <a:solidFill>
            <a:schemeClr val="accent1">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t>Each node in the graph represents a mathematical operation (add, subtract, multiply etc) and each edge represents multi-dimensional arrays (Tensors)</a:t>
            </a:r>
          </a:p>
        </p:txBody>
      </p:sp>
      <p:sp>
        <p:nvSpPr>
          <p:cNvPr id="9" name="Rectangle 8">
            <a:extLst>
              <a:ext uri="{FF2B5EF4-FFF2-40B4-BE49-F238E27FC236}">
                <a16:creationId xmlns:a16="http://schemas.microsoft.com/office/drawing/2014/main" id="{38E8BCC5-9DB6-7C9F-866D-25BAAB0B6E66}"/>
              </a:ext>
            </a:extLst>
          </p:cNvPr>
          <p:cNvSpPr/>
          <p:nvPr/>
        </p:nvSpPr>
        <p:spPr>
          <a:xfrm>
            <a:off x="4971495" y="2988814"/>
            <a:ext cx="6684886" cy="772358"/>
          </a:xfrm>
          <a:prstGeom prst="rect">
            <a:avLst/>
          </a:prstGeom>
          <a:solidFill>
            <a:schemeClr val="accent6"/>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t>Computational graph is the graph of programming logic which Tensor Flow builds in the memory</a:t>
            </a:r>
          </a:p>
        </p:txBody>
      </p:sp>
      <p:sp>
        <p:nvSpPr>
          <p:cNvPr id="10" name="Rectangle 9">
            <a:extLst>
              <a:ext uri="{FF2B5EF4-FFF2-40B4-BE49-F238E27FC236}">
                <a16:creationId xmlns:a16="http://schemas.microsoft.com/office/drawing/2014/main" id="{48A4EC19-1A56-90A0-65B1-FD015ECECF93}"/>
              </a:ext>
            </a:extLst>
          </p:cNvPr>
          <p:cNvSpPr/>
          <p:nvPr/>
        </p:nvSpPr>
        <p:spPr>
          <a:xfrm>
            <a:off x="5012924" y="4023061"/>
            <a:ext cx="6684886" cy="772358"/>
          </a:xfrm>
          <a:prstGeom prst="rect">
            <a:avLst/>
          </a:prstGeom>
          <a:solidFill>
            <a:schemeClr val="accent3">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t>Enables creating large scale neural networks as computing can be distributed across several CPU’s or GPU’s </a:t>
            </a:r>
          </a:p>
        </p:txBody>
      </p:sp>
    </p:spTree>
    <p:extLst>
      <p:ext uri="{BB962C8B-B14F-4D97-AF65-F5344CB8AC3E}">
        <p14:creationId xmlns:p14="http://schemas.microsoft.com/office/powerpoint/2010/main" val="7472479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CCA44-34B1-C59D-277C-660AE253D1D3}"/>
              </a:ext>
            </a:extLst>
          </p:cNvPr>
          <p:cNvSpPr>
            <a:spLocks noGrp="1"/>
          </p:cNvSpPr>
          <p:nvPr>
            <p:ph type="title"/>
          </p:nvPr>
        </p:nvSpPr>
        <p:spPr>
          <a:xfrm>
            <a:off x="838200" y="365126"/>
            <a:ext cx="10515600" cy="797850"/>
          </a:xfrm>
        </p:spPr>
        <p:txBody>
          <a:bodyPr/>
          <a:lstStyle/>
          <a:p>
            <a:r>
              <a:rPr lang="en-IN" dirty="0"/>
              <a:t>Program Elements in Tensor Flow</a:t>
            </a:r>
          </a:p>
        </p:txBody>
      </p:sp>
      <p:pic>
        <p:nvPicPr>
          <p:cNvPr id="5" name="Content Placeholder 4">
            <a:extLst>
              <a:ext uri="{FF2B5EF4-FFF2-40B4-BE49-F238E27FC236}">
                <a16:creationId xmlns:a16="http://schemas.microsoft.com/office/drawing/2014/main" id="{9E932B2F-A68D-BE69-CABD-9C2BD2FD8F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4513" y="1997476"/>
            <a:ext cx="8513685" cy="4296792"/>
          </a:xfrm>
        </p:spPr>
      </p:pic>
    </p:spTree>
    <p:extLst>
      <p:ext uri="{BB962C8B-B14F-4D97-AF65-F5344CB8AC3E}">
        <p14:creationId xmlns:p14="http://schemas.microsoft.com/office/powerpoint/2010/main" val="739277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210DC-242F-BAC5-71B2-531C4C84E21B}"/>
              </a:ext>
            </a:extLst>
          </p:cNvPr>
          <p:cNvSpPr>
            <a:spLocks noGrp="1"/>
          </p:cNvSpPr>
          <p:nvPr>
            <p:ph type="title"/>
          </p:nvPr>
        </p:nvSpPr>
        <p:spPr>
          <a:xfrm>
            <a:off x="332173" y="158395"/>
            <a:ext cx="10515600" cy="522642"/>
          </a:xfrm>
        </p:spPr>
        <p:txBody>
          <a:bodyPr>
            <a:normAutofit fontScale="90000"/>
          </a:bodyPr>
          <a:lstStyle/>
          <a:p>
            <a:r>
              <a:rPr lang="en-US" dirty="0"/>
              <a:t>Parallel database architecture </a:t>
            </a:r>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C81454A5-E632-3D66-547B-BFD44A5B405E}"/>
              </a:ext>
            </a:extLst>
          </p:cNvPr>
          <p:cNvSpPr>
            <a:spLocks noGrp="1"/>
          </p:cNvSpPr>
          <p:nvPr>
            <p:ph idx="1"/>
          </p:nvPr>
        </p:nvSpPr>
        <p:spPr>
          <a:xfrm>
            <a:off x="159797" y="1269507"/>
            <a:ext cx="11816179" cy="5430098"/>
          </a:xfrm>
        </p:spPr>
        <p:txBody>
          <a:bodyPr>
            <a:normAutofit lnSpcReduction="10000"/>
          </a:bodyPr>
          <a:lstStyle/>
          <a:p>
            <a:r>
              <a:rPr lang="en-US" dirty="0"/>
              <a:t>Shared memory</a:t>
            </a:r>
          </a:p>
          <a:p>
            <a:pPr lvl="1"/>
            <a:r>
              <a:rPr lang="en-IN" dirty="0"/>
              <a:t>Suitable for servers with multiple CPUs</a:t>
            </a:r>
          </a:p>
          <a:p>
            <a:pPr lvl="1"/>
            <a:r>
              <a:rPr lang="en-IN" dirty="0"/>
              <a:t>Memory address space is shared and managed by a symmetric multi-processing (SMP) operating system</a:t>
            </a:r>
          </a:p>
          <a:p>
            <a:pPr lvl="1"/>
            <a:r>
              <a:rPr lang="en-IN" dirty="0"/>
              <a:t>SMP:</a:t>
            </a:r>
          </a:p>
          <a:p>
            <a:pPr lvl="2"/>
            <a:r>
              <a:rPr lang="en-IN" dirty="0"/>
              <a:t>Schedules processes in parallel exploiting all the processors</a:t>
            </a:r>
          </a:p>
          <a:p>
            <a:r>
              <a:rPr lang="en-IN" dirty="0"/>
              <a:t>Shared nothing</a:t>
            </a:r>
          </a:p>
          <a:p>
            <a:pPr lvl="1"/>
            <a:r>
              <a:rPr lang="en-IN" dirty="0"/>
              <a:t>Cluster of independent servers each with its own disk space</a:t>
            </a:r>
          </a:p>
          <a:p>
            <a:pPr lvl="1"/>
            <a:r>
              <a:rPr lang="en-IN" dirty="0"/>
              <a:t>Connected by a network</a:t>
            </a:r>
          </a:p>
          <a:p>
            <a:r>
              <a:rPr lang="en-IN" dirty="0"/>
              <a:t>Shared disk</a:t>
            </a:r>
          </a:p>
          <a:p>
            <a:pPr lvl="1"/>
            <a:r>
              <a:rPr lang="en-IN" dirty="0"/>
              <a:t>Hybrid architecture</a:t>
            </a:r>
          </a:p>
          <a:p>
            <a:pPr lvl="1"/>
            <a:r>
              <a:rPr lang="en-IN" dirty="0"/>
              <a:t>Independent server cluster share storage through high speed network storage viz, NAS or SAN</a:t>
            </a:r>
          </a:p>
          <a:p>
            <a:pPr lvl="1"/>
            <a:r>
              <a:rPr lang="en-IN" dirty="0"/>
              <a:t>Clusters are connected to storage via: standard ethernet or faster Fiber channel or </a:t>
            </a:r>
            <a:r>
              <a:rPr lang="en-IN" dirty="0" err="1"/>
              <a:t>infiband</a:t>
            </a:r>
            <a:r>
              <a:rPr lang="en-IN" dirty="0"/>
              <a:t> connections</a:t>
            </a:r>
          </a:p>
        </p:txBody>
      </p:sp>
    </p:spTree>
    <p:extLst>
      <p:ext uri="{BB962C8B-B14F-4D97-AF65-F5344CB8AC3E}">
        <p14:creationId xmlns:p14="http://schemas.microsoft.com/office/powerpoint/2010/main" val="31490921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F3AF-B01A-B3D6-2071-D5AA69FE773A}"/>
              </a:ext>
            </a:extLst>
          </p:cNvPr>
          <p:cNvSpPr>
            <a:spLocks noGrp="1"/>
          </p:cNvSpPr>
          <p:nvPr>
            <p:ph type="title"/>
          </p:nvPr>
        </p:nvSpPr>
        <p:spPr>
          <a:xfrm>
            <a:off x="101353" y="-132025"/>
            <a:ext cx="10515600" cy="931015"/>
          </a:xfrm>
        </p:spPr>
        <p:txBody>
          <a:bodyPr/>
          <a:lstStyle/>
          <a:p>
            <a:r>
              <a:rPr lang="en-IN" dirty="0"/>
              <a:t>Program Elements in Tensor Flow</a:t>
            </a:r>
          </a:p>
        </p:txBody>
      </p:sp>
      <p:pic>
        <p:nvPicPr>
          <p:cNvPr id="5" name="Content Placeholder 4">
            <a:extLst>
              <a:ext uri="{FF2B5EF4-FFF2-40B4-BE49-F238E27FC236}">
                <a16:creationId xmlns:a16="http://schemas.microsoft.com/office/drawing/2014/main" id="{86989CC7-4A93-932A-1D0D-B626B34C36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53" y="798992"/>
            <a:ext cx="6036816" cy="3515555"/>
          </a:xfrm>
        </p:spPr>
      </p:pic>
      <p:pic>
        <p:nvPicPr>
          <p:cNvPr id="7" name="Picture 6">
            <a:extLst>
              <a:ext uri="{FF2B5EF4-FFF2-40B4-BE49-F238E27FC236}">
                <a16:creationId xmlns:a16="http://schemas.microsoft.com/office/drawing/2014/main" id="{0F5BA18F-4946-0119-C73D-F7D9854BF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264" y="798991"/>
            <a:ext cx="5514541" cy="3515555"/>
          </a:xfrm>
          <a:prstGeom prst="rect">
            <a:avLst/>
          </a:prstGeom>
        </p:spPr>
      </p:pic>
      <p:pic>
        <p:nvPicPr>
          <p:cNvPr id="9" name="Picture 8">
            <a:extLst>
              <a:ext uri="{FF2B5EF4-FFF2-40B4-BE49-F238E27FC236}">
                <a16:creationId xmlns:a16="http://schemas.microsoft.com/office/drawing/2014/main" id="{2103076C-D963-A04D-7464-F1B4F2CA5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4205" y="3880424"/>
            <a:ext cx="7963590" cy="3535986"/>
          </a:xfrm>
          <a:prstGeom prst="rect">
            <a:avLst/>
          </a:prstGeom>
        </p:spPr>
      </p:pic>
    </p:spTree>
    <p:extLst>
      <p:ext uri="{BB962C8B-B14F-4D97-AF65-F5344CB8AC3E}">
        <p14:creationId xmlns:p14="http://schemas.microsoft.com/office/powerpoint/2010/main" val="1776199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61F9B-0405-A407-207C-72E159A28440}"/>
              </a:ext>
            </a:extLst>
          </p:cNvPr>
          <p:cNvSpPr>
            <a:spLocks noGrp="1"/>
          </p:cNvSpPr>
          <p:nvPr>
            <p:ph type="title"/>
          </p:nvPr>
        </p:nvSpPr>
        <p:spPr>
          <a:xfrm>
            <a:off x="172374" y="298542"/>
            <a:ext cx="10515600" cy="611419"/>
          </a:xfrm>
        </p:spPr>
        <p:txBody>
          <a:bodyPr>
            <a:normAutofit fontScale="90000"/>
          </a:bodyPr>
          <a:lstStyle/>
          <a:p>
            <a:r>
              <a:rPr lang="en-IN" dirty="0"/>
              <a:t>Program Elements in Tensor Flow</a:t>
            </a:r>
          </a:p>
        </p:txBody>
      </p:sp>
      <p:pic>
        <p:nvPicPr>
          <p:cNvPr id="7" name="Picture 6">
            <a:extLst>
              <a:ext uri="{FF2B5EF4-FFF2-40B4-BE49-F238E27FC236}">
                <a16:creationId xmlns:a16="http://schemas.microsoft.com/office/drawing/2014/main" id="{61F037DE-1429-4B13-5D1A-91A0264B40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43" y="1287262"/>
            <a:ext cx="8734466" cy="4687410"/>
          </a:xfrm>
          <a:prstGeom prst="rect">
            <a:avLst/>
          </a:prstGeom>
        </p:spPr>
      </p:pic>
      <p:sp>
        <p:nvSpPr>
          <p:cNvPr id="19" name="Content Placeholder 18">
            <a:extLst>
              <a:ext uri="{FF2B5EF4-FFF2-40B4-BE49-F238E27FC236}">
                <a16:creationId xmlns:a16="http://schemas.microsoft.com/office/drawing/2014/main" id="{E57A2690-12B3-7EE8-74B0-0525E1BB2C1D}"/>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8095745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3C220D3-ABEF-1B9D-3108-B37F2807D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976" y="1299202"/>
            <a:ext cx="7193903" cy="4946149"/>
          </a:xfrm>
          <a:prstGeom prst="rect">
            <a:avLst/>
          </a:prstGeom>
        </p:spPr>
      </p:pic>
      <p:sp>
        <p:nvSpPr>
          <p:cNvPr id="2" name="Title 1">
            <a:extLst>
              <a:ext uri="{FF2B5EF4-FFF2-40B4-BE49-F238E27FC236}">
                <a16:creationId xmlns:a16="http://schemas.microsoft.com/office/drawing/2014/main" id="{BE2EE7A0-F835-A952-2139-40C7723326C6}"/>
              </a:ext>
            </a:extLst>
          </p:cNvPr>
          <p:cNvSpPr>
            <a:spLocks noGrp="1"/>
          </p:cNvSpPr>
          <p:nvPr>
            <p:ph type="title"/>
          </p:nvPr>
        </p:nvSpPr>
        <p:spPr>
          <a:xfrm>
            <a:off x="367684" y="196450"/>
            <a:ext cx="10515600" cy="691318"/>
          </a:xfrm>
        </p:spPr>
        <p:txBody>
          <a:bodyPr>
            <a:normAutofit fontScale="90000"/>
          </a:bodyPr>
          <a:lstStyle/>
          <a:p>
            <a:r>
              <a:rPr lang="en-IN" dirty="0"/>
              <a:t>Tensor Flow basic programs</a:t>
            </a:r>
          </a:p>
        </p:txBody>
      </p:sp>
      <p:sp>
        <p:nvSpPr>
          <p:cNvPr id="3" name="Content Placeholder 2">
            <a:extLst>
              <a:ext uri="{FF2B5EF4-FFF2-40B4-BE49-F238E27FC236}">
                <a16:creationId xmlns:a16="http://schemas.microsoft.com/office/drawing/2014/main" id="{23A1B86A-84BF-39C1-FA54-B1CC6D8B2EF8}"/>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0762C503-6A23-01FF-B0C1-58B1D9220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471" y="958582"/>
            <a:ext cx="7413106" cy="5632154"/>
          </a:xfrm>
          <a:prstGeom prst="rect">
            <a:avLst/>
          </a:prstGeom>
        </p:spPr>
      </p:pic>
    </p:spTree>
    <p:extLst>
      <p:ext uri="{BB962C8B-B14F-4D97-AF65-F5344CB8AC3E}">
        <p14:creationId xmlns:p14="http://schemas.microsoft.com/office/powerpoint/2010/main" val="4161588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9278A-B838-99C6-629B-43B91D4AF453}"/>
              </a:ext>
            </a:extLst>
          </p:cNvPr>
          <p:cNvSpPr>
            <a:spLocks noGrp="1"/>
          </p:cNvSpPr>
          <p:nvPr>
            <p:ph type="title"/>
          </p:nvPr>
        </p:nvSpPr>
        <p:spPr>
          <a:xfrm>
            <a:off x="696157" y="165947"/>
            <a:ext cx="10515600" cy="744584"/>
          </a:xfrm>
        </p:spPr>
        <p:txBody>
          <a:bodyPr/>
          <a:lstStyle/>
          <a:p>
            <a:r>
              <a:rPr lang="en-IN" dirty="0"/>
              <a:t>Use case implementation using Tensor Flow</a:t>
            </a:r>
          </a:p>
        </p:txBody>
      </p:sp>
      <p:pic>
        <p:nvPicPr>
          <p:cNvPr id="4" name="Content Placeholder 3">
            <a:extLst>
              <a:ext uri="{FF2B5EF4-FFF2-40B4-BE49-F238E27FC236}">
                <a16:creationId xmlns:a16="http://schemas.microsoft.com/office/drawing/2014/main" id="{084B2282-51AC-F650-ADE2-FADDE31217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4209" y="1109710"/>
            <a:ext cx="7856739" cy="4598632"/>
          </a:xfrm>
          <a:prstGeom prst="rect">
            <a:avLst/>
          </a:prstGeom>
        </p:spPr>
      </p:pic>
      <p:sp>
        <p:nvSpPr>
          <p:cNvPr id="3" name="Rectangle 2">
            <a:extLst>
              <a:ext uri="{FF2B5EF4-FFF2-40B4-BE49-F238E27FC236}">
                <a16:creationId xmlns:a16="http://schemas.microsoft.com/office/drawing/2014/main" id="{BD3F1F67-C47D-20B4-E14F-0A5C44E6FFCC}"/>
              </a:ext>
            </a:extLst>
          </p:cNvPr>
          <p:cNvSpPr/>
          <p:nvPr/>
        </p:nvSpPr>
        <p:spPr>
          <a:xfrm>
            <a:off x="3459331" y="6036816"/>
            <a:ext cx="4989251" cy="7445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https://github.com/nlintz/TensorFlow-tutorials/</a:t>
            </a:r>
          </a:p>
        </p:txBody>
      </p:sp>
    </p:spTree>
    <p:extLst>
      <p:ext uri="{BB962C8B-B14F-4D97-AF65-F5344CB8AC3E}">
        <p14:creationId xmlns:p14="http://schemas.microsoft.com/office/powerpoint/2010/main" val="38942182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5DCAF-214A-C8E4-1422-0827A183AC5A}"/>
              </a:ext>
            </a:extLst>
          </p:cNvPr>
          <p:cNvSpPr>
            <a:spLocks noGrp="1"/>
          </p:cNvSpPr>
          <p:nvPr>
            <p:ph type="title"/>
          </p:nvPr>
        </p:nvSpPr>
        <p:spPr>
          <a:xfrm>
            <a:off x="562992" y="282112"/>
            <a:ext cx="10515600" cy="797850"/>
          </a:xfrm>
        </p:spPr>
        <p:txBody>
          <a:bodyPr/>
          <a:lstStyle/>
          <a:p>
            <a:r>
              <a:rPr lang="en-IN" b="1" dirty="0"/>
              <a:t>Intercloud</a:t>
            </a:r>
          </a:p>
        </p:txBody>
      </p:sp>
      <p:sp>
        <p:nvSpPr>
          <p:cNvPr id="3" name="Content Placeholder 2">
            <a:extLst>
              <a:ext uri="{FF2B5EF4-FFF2-40B4-BE49-F238E27FC236}">
                <a16:creationId xmlns:a16="http://schemas.microsoft.com/office/drawing/2014/main" id="{59CC64AE-B057-BCC3-4F72-DFC569743C0E}"/>
              </a:ext>
            </a:extLst>
          </p:cNvPr>
          <p:cNvSpPr>
            <a:spLocks noGrp="1"/>
          </p:cNvSpPr>
          <p:nvPr>
            <p:ph idx="1"/>
          </p:nvPr>
        </p:nvSpPr>
        <p:spPr>
          <a:xfrm>
            <a:off x="337351" y="1615736"/>
            <a:ext cx="11594237" cy="4960152"/>
          </a:xfrm>
        </p:spPr>
        <p:txBody>
          <a:bodyPr/>
          <a:lstStyle/>
          <a:p>
            <a:r>
              <a:rPr lang="en-IN" dirty="0"/>
              <a:t>The concept of connected cloud networks including public, private, and hybrid clouds.</a:t>
            </a:r>
          </a:p>
          <a:p>
            <a:r>
              <a:rPr lang="en-IN" dirty="0"/>
              <a:t>It improves the interoperability and portability among the cloud networks.</a:t>
            </a:r>
          </a:p>
          <a:p>
            <a:r>
              <a:rPr lang="en-IN" dirty="0"/>
              <a:t>It is used to connect different cloud computing platforms and allows the data and application to be ported between data </a:t>
            </a:r>
            <a:r>
              <a:rPr lang="en-IN" dirty="0" err="1"/>
              <a:t>centers</a:t>
            </a:r>
            <a:r>
              <a:rPr lang="en-IN" dirty="0"/>
              <a:t> as cloud services.</a:t>
            </a:r>
          </a:p>
          <a:p>
            <a:r>
              <a:rPr lang="en-IN" dirty="0"/>
              <a:t>The main focus is an direct interoperability between public cloud service providers.</a:t>
            </a:r>
          </a:p>
          <a:p>
            <a:endParaRPr lang="en-IN" dirty="0"/>
          </a:p>
        </p:txBody>
      </p:sp>
    </p:spTree>
    <p:extLst>
      <p:ext uri="{BB962C8B-B14F-4D97-AF65-F5344CB8AC3E}">
        <p14:creationId xmlns:p14="http://schemas.microsoft.com/office/powerpoint/2010/main" val="7428773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CD52B-E1BB-1DD9-6225-DFED1DDF1A41}"/>
              </a:ext>
            </a:extLst>
          </p:cNvPr>
          <p:cNvSpPr>
            <a:spLocks noGrp="1"/>
          </p:cNvSpPr>
          <p:nvPr>
            <p:ph type="title"/>
          </p:nvPr>
        </p:nvSpPr>
        <p:spPr>
          <a:xfrm>
            <a:off x="509726" y="98796"/>
            <a:ext cx="10515600" cy="673562"/>
          </a:xfrm>
        </p:spPr>
        <p:txBody>
          <a:bodyPr>
            <a:normAutofit fontScale="90000"/>
          </a:bodyPr>
          <a:lstStyle/>
          <a:p>
            <a:r>
              <a:rPr lang="en-IN" dirty="0"/>
              <a:t>Intercloud Architecture</a:t>
            </a:r>
          </a:p>
        </p:txBody>
      </p:sp>
      <p:sp>
        <p:nvSpPr>
          <p:cNvPr id="3" name="Content Placeholder 2">
            <a:extLst>
              <a:ext uri="{FF2B5EF4-FFF2-40B4-BE49-F238E27FC236}">
                <a16:creationId xmlns:a16="http://schemas.microsoft.com/office/drawing/2014/main" id="{55523C30-E726-CEC3-CA41-4F09E6EA9ED8}"/>
              </a:ext>
            </a:extLst>
          </p:cNvPr>
          <p:cNvSpPr>
            <a:spLocks noGrp="1"/>
          </p:cNvSpPr>
          <p:nvPr>
            <p:ph idx="1"/>
          </p:nvPr>
        </p:nvSpPr>
        <p:spPr>
          <a:xfrm>
            <a:off x="310717" y="1233996"/>
            <a:ext cx="11594237" cy="5433134"/>
          </a:xfrm>
        </p:spPr>
        <p:txBody>
          <a:bodyPr/>
          <a:lstStyle/>
          <a:p>
            <a:endParaRPr lang="en-IN" dirty="0"/>
          </a:p>
          <a:p>
            <a:endParaRPr lang="en-IN" dirty="0"/>
          </a:p>
          <a:p>
            <a:endParaRPr lang="en-IN" dirty="0"/>
          </a:p>
          <a:p>
            <a:endParaRPr lang="en-IN" dirty="0"/>
          </a:p>
          <a:p>
            <a:endParaRPr lang="en-IN" dirty="0"/>
          </a:p>
          <a:p>
            <a:endParaRPr lang="en-IN" dirty="0"/>
          </a:p>
          <a:p>
            <a:endParaRPr lang="en-IN" dirty="0"/>
          </a:p>
          <a:p>
            <a:r>
              <a:rPr lang="en-IN" dirty="0"/>
              <a:t>Centralised intercloud federation</a:t>
            </a:r>
          </a:p>
          <a:p>
            <a:r>
              <a:rPr lang="en-IN" dirty="0"/>
              <a:t>Peer-to-peer intercloud federation</a:t>
            </a:r>
          </a:p>
          <a:p>
            <a:r>
              <a:rPr lang="en-IN" dirty="0"/>
              <a:t>Multi-cloud services</a:t>
            </a:r>
          </a:p>
        </p:txBody>
      </p:sp>
      <p:pic>
        <p:nvPicPr>
          <p:cNvPr id="5" name="Picture 4">
            <a:extLst>
              <a:ext uri="{FF2B5EF4-FFF2-40B4-BE49-F238E27FC236}">
                <a16:creationId xmlns:a16="http://schemas.microsoft.com/office/drawing/2014/main" id="{67C11E6B-4E14-9F6E-50C5-BE7ED8309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846" y="1233997"/>
            <a:ext cx="6576702" cy="3497802"/>
          </a:xfrm>
          <a:prstGeom prst="rect">
            <a:avLst/>
          </a:prstGeom>
        </p:spPr>
      </p:pic>
    </p:spTree>
    <p:extLst>
      <p:ext uri="{BB962C8B-B14F-4D97-AF65-F5344CB8AC3E}">
        <p14:creationId xmlns:p14="http://schemas.microsoft.com/office/powerpoint/2010/main" val="41251325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B2A86-ECC5-2AAB-7BCC-15F04C2E32F0}"/>
              </a:ext>
            </a:extLst>
          </p:cNvPr>
          <p:cNvSpPr>
            <a:spLocks noGrp="1"/>
          </p:cNvSpPr>
          <p:nvPr>
            <p:ph type="title"/>
          </p:nvPr>
        </p:nvSpPr>
        <p:spPr>
          <a:xfrm>
            <a:off x="358806" y="214205"/>
            <a:ext cx="10515600" cy="664685"/>
          </a:xfrm>
        </p:spPr>
        <p:txBody>
          <a:bodyPr>
            <a:normAutofit fontScale="90000"/>
          </a:bodyPr>
          <a:lstStyle/>
          <a:p>
            <a:r>
              <a:rPr lang="en-IN" dirty="0"/>
              <a:t>Intercloud Resource Management</a:t>
            </a:r>
          </a:p>
        </p:txBody>
      </p:sp>
      <p:sp>
        <p:nvSpPr>
          <p:cNvPr id="3" name="Content Placeholder 2">
            <a:extLst>
              <a:ext uri="{FF2B5EF4-FFF2-40B4-BE49-F238E27FC236}">
                <a16:creationId xmlns:a16="http://schemas.microsoft.com/office/drawing/2014/main" id="{D41F0E73-3D75-2045-DF65-F6542FB04346}"/>
              </a:ext>
            </a:extLst>
          </p:cNvPr>
          <p:cNvSpPr>
            <a:spLocks noGrp="1"/>
          </p:cNvSpPr>
          <p:nvPr>
            <p:ph idx="1"/>
          </p:nvPr>
        </p:nvSpPr>
        <p:spPr>
          <a:xfrm>
            <a:off x="186431" y="1233996"/>
            <a:ext cx="11842812" cy="5409799"/>
          </a:xfrm>
        </p:spPr>
        <p:txBody>
          <a:bodyPr/>
          <a:lstStyle/>
          <a:p>
            <a:r>
              <a:rPr lang="en-IN" dirty="0"/>
              <a:t>These services are built to perform resource-discovery, match, schedule, select, negotiate, and monitor operations.</a:t>
            </a:r>
          </a:p>
          <a:p>
            <a:endParaRPr lang="en-IN" dirty="0"/>
          </a:p>
        </p:txBody>
      </p:sp>
      <p:pic>
        <p:nvPicPr>
          <p:cNvPr id="5" name="Picture 4">
            <a:extLst>
              <a:ext uri="{FF2B5EF4-FFF2-40B4-BE49-F238E27FC236}">
                <a16:creationId xmlns:a16="http://schemas.microsoft.com/office/drawing/2014/main" id="{C797F3CE-F91E-51E7-4F14-EB81E1B28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628" y="2556769"/>
            <a:ext cx="9392575" cy="3897297"/>
          </a:xfrm>
          <a:prstGeom prst="rect">
            <a:avLst/>
          </a:prstGeom>
        </p:spPr>
      </p:pic>
    </p:spTree>
    <p:extLst>
      <p:ext uri="{BB962C8B-B14F-4D97-AF65-F5344CB8AC3E}">
        <p14:creationId xmlns:p14="http://schemas.microsoft.com/office/powerpoint/2010/main" val="5633801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FF0A5-2A95-A27E-563E-C3F2663241C7}"/>
              </a:ext>
            </a:extLst>
          </p:cNvPr>
          <p:cNvSpPr>
            <a:spLocks noGrp="1"/>
          </p:cNvSpPr>
          <p:nvPr>
            <p:ph type="title"/>
          </p:nvPr>
        </p:nvSpPr>
        <p:spPr>
          <a:xfrm>
            <a:off x="399495" y="0"/>
            <a:ext cx="10515600" cy="806727"/>
          </a:xfrm>
        </p:spPr>
        <p:txBody>
          <a:bodyPr/>
          <a:lstStyle/>
          <a:p>
            <a:r>
              <a:rPr lang="en-IN" dirty="0"/>
              <a:t>Intercloud Security</a:t>
            </a:r>
          </a:p>
        </p:txBody>
      </p:sp>
      <p:sp>
        <p:nvSpPr>
          <p:cNvPr id="3" name="Content Placeholder 2">
            <a:extLst>
              <a:ext uri="{FF2B5EF4-FFF2-40B4-BE49-F238E27FC236}">
                <a16:creationId xmlns:a16="http://schemas.microsoft.com/office/drawing/2014/main" id="{F7DAC7B2-E110-DFA6-2D07-D7D31B1EDD37}"/>
              </a:ext>
            </a:extLst>
          </p:cNvPr>
          <p:cNvSpPr>
            <a:spLocks noGrp="1"/>
          </p:cNvSpPr>
          <p:nvPr>
            <p:ph idx="1"/>
          </p:nvPr>
        </p:nvSpPr>
        <p:spPr>
          <a:xfrm>
            <a:off x="399495" y="923278"/>
            <a:ext cx="11611992" cy="5646198"/>
          </a:xfrm>
        </p:spPr>
        <p:txBody>
          <a:bodyPr/>
          <a:lstStyle/>
          <a:p>
            <a:r>
              <a:rPr lang="en-US" b="0" i="0" dirty="0">
                <a:solidFill>
                  <a:srgbClr val="374151"/>
                </a:solidFill>
                <a:effectLst/>
                <a:latin typeface="Söhne"/>
              </a:rPr>
              <a:t>Intercloud security involves protecting data and applications that are distributed across multiple cloud environments.</a:t>
            </a:r>
          </a:p>
          <a:p>
            <a:r>
              <a:rPr lang="en-US" dirty="0">
                <a:solidFill>
                  <a:srgbClr val="374151"/>
                </a:solidFill>
                <a:latin typeface="Söhne"/>
              </a:rPr>
              <a:t>It ensures t</a:t>
            </a:r>
            <a:r>
              <a:rPr lang="en-US" b="0" i="0" dirty="0">
                <a:solidFill>
                  <a:srgbClr val="374151"/>
                </a:solidFill>
                <a:effectLst/>
                <a:latin typeface="Söhne"/>
              </a:rPr>
              <a:t>he confidentiality, integrity, and availability of information as it moves between different cloud platforms</a:t>
            </a:r>
            <a:endParaRPr lang="en-US" dirty="0">
              <a:solidFill>
                <a:srgbClr val="374151"/>
              </a:solidFill>
              <a:latin typeface="Söhne"/>
            </a:endParaRPr>
          </a:p>
          <a:p>
            <a:endParaRPr lang="en-IN" dirty="0"/>
          </a:p>
        </p:txBody>
      </p:sp>
      <p:pic>
        <p:nvPicPr>
          <p:cNvPr id="5" name="Picture 4">
            <a:extLst>
              <a:ext uri="{FF2B5EF4-FFF2-40B4-BE49-F238E27FC236}">
                <a16:creationId xmlns:a16="http://schemas.microsoft.com/office/drawing/2014/main" id="{7D604E8B-8DFF-DCD2-599D-3423559D7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819" y="2627788"/>
            <a:ext cx="8566951" cy="4230211"/>
          </a:xfrm>
          <a:prstGeom prst="rect">
            <a:avLst/>
          </a:prstGeom>
        </p:spPr>
      </p:pic>
    </p:spTree>
    <p:extLst>
      <p:ext uri="{BB962C8B-B14F-4D97-AF65-F5344CB8AC3E}">
        <p14:creationId xmlns:p14="http://schemas.microsoft.com/office/powerpoint/2010/main" val="3036574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3DD7-408F-5B66-E5BA-C6DF3A9B08E2}"/>
              </a:ext>
            </a:extLst>
          </p:cNvPr>
          <p:cNvSpPr>
            <a:spLocks noGrp="1"/>
          </p:cNvSpPr>
          <p:nvPr>
            <p:ph type="title"/>
          </p:nvPr>
        </p:nvSpPr>
        <p:spPr>
          <a:xfrm>
            <a:off x="190131" y="0"/>
            <a:ext cx="10515600" cy="709073"/>
          </a:xfrm>
        </p:spPr>
        <p:txBody>
          <a:bodyPr/>
          <a:lstStyle/>
          <a:p>
            <a:r>
              <a:rPr lang="en-IN" dirty="0"/>
              <a:t>Intercloud Billing</a:t>
            </a:r>
          </a:p>
        </p:txBody>
      </p:sp>
      <p:sp>
        <p:nvSpPr>
          <p:cNvPr id="3" name="Content Placeholder 2">
            <a:extLst>
              <a:ext uri="{FF2B5EF4-FFF2-40B4-BE49-F238E27FC236}">
                <a16:creationId xmlns:a16="http://schemas.microsoft.com/office/drawing/2014/main" id="{3B0AA4D8-4C84-76D0-CC5E-E7B4568C967E}"/>
              </a:ext>
            </a:extLst>
          </p:cNvPr>
          <p:cNvSpPr>
            <a:spLocks noGrp="1"/>
          </p:cNvSpPr>
          <p:nvPr>
            <p:ph idx="1"/>
          </p:nvPr>
        </p:nvSpPr>
        <p:spPr>
          <a:xfrm>
            <a:off x="79899" y="994299"/>
            <a:ext cx="12002610" cy="5773784"/>
          </a:xfrm>
        </p:spPr>
        <p:txBody>
          <a:bodyPr>
            <a:normAutofit lnSpcReduction="10000"/>
          </a:bodyPr>
          <a:lstStyle/>
          <a:p>
            <a:r>
              <a:rPr lang="en-US" b="0" i="0" dirty="0">
                <a:effectLst/>
                <a:latin typeface="Söhne"/>
              </a:rPr>
              <a:t>Intercloud billing can be complex due to the diverse nature of cloud services and providers involved.</a:t>
            </a:r>
          </a:p>
          <a:p>
            <a:pPr marL="0" indent="0">
              <a:buNone/>
            </a:pPr>
            <a:endParaRPr lang="en-US" b="0" i="0" dirty="0">
              <a:effectLst/>
              <a:latin typeface="Söhne"/>
            </a:endParaRPr>
          </a:p>
          <a:p>
            <a:pPr marL="0" indent="0">
              <a:buNone/>
            </a:pPr>
            <a:r>
              <a:rPr lang="en-US" dirty="0">
                <a:latin typeface="Söhne"/>
              </a:rPr>
              <a:t>Parameters involved in intercloud billing :</a:t>
            </a:r>
          </a:p>
          <a:p>
            <a:pPr marL="514350" indent="-514350">
              <a:buFont typeface="+mj-lt"/>
              <a:buAutoNum type="arabicPeriod"/>
            </a:pPr>
            <a:r>
              <a:rPr lang="en-US" dirty="0">
                <a:latin typeface="Söhne"/>
              </a:rPr>
              <a:t>Resource usage measurement</a:t>
            </a:r>
          </a:p>
          <a:p>
            <a:pPr marL="514350" indent="-514350">
              <a:buFont typeface="+mj-lt"/>
              <a:buAutoNum type="arabicPeriod"/>
            </a:pPr>
            <a:r>
              <a:rPr lang="en-US" dirty="0">
                <a:latin typeface="Söhne"/>
              </a:rPr>
              <a:t>Metering</a:t>
            </a:r>
          </a:p>
          <a:p>
            <a:pPr marL="514350" indent="-514350">
              <a:buFont typeface="+mj-lt"/>
              <a:buAutoNum type="arabicPeriod"/>
            </a:pPr>
            <a:r>
              <a:rPr lang="en-US" dirty="0">
                <a:latin typeface="Söhne"/>
              </a:rPr>
              <a:t>Pricing models</a:t>
            </a:r>
          </a:p>
          <a:p>
            <a:pPr marL="514350" indent="-514350">
              <a:buFont typeface="+mj-lt"/>
              <a:buAutoNum type="arabicPeriod"/>
            </a:pPr>
            <a:r>
              <a:rPr lang="en-US" dirty="0">
                <a:latin typeface="Söhne"/>
              </a:rPr>
              <a:t>Cross cloud transactions</a:t>
            </a:r>
          </a:p>
          <a:p>
            <a:pPr marL="514350" indent="-514350">
              <a:buFont typeface="+mj-lt"/>
              <a:buAutoNum type="arabicPeriod"/>
            </a:pPr>
            <a:r>
              <a:rPr lang="en-US" dirty="0">
                <a:latin typeface="Söhne"/>
              </a:rPr>
              <a:t>Aggregation and conversion</a:t>
            </a:r>
          </a:p>
          <a:p>
            <a:pPr marL="514350" indent="-514350">
              <a:buFont typeface="+mj-lt"/>
              <a:buAutoNum type="arabicPeriod"/>
            </a:pPr>
            <a:r>
              <a:rPr lang="en-US" dirty="0">
                <a:latin typeface="Söhne"/>
              </a:rPr>
              <a:t>Billing statements</a:t>
            </a:r>
          </a:p>
          <a:p>
            <a:pPr marL="514350" indent="-514350">
              <a:buFont typeface="+mj-lt"/>
              <a:buAutoNum type="arabicPeriod"/>
            </a:pPr>
            <a:r>
              <a:rPr lang="en-US" dirty="0">
                <a:latin typeface="Söhne"/>
              </a:rPr>
              <a:t>Challenges and considerations</a:t>
            </a:r>
          </a:p>
          <a:p>
            <a:pPr marL="514350" indent="-514350">
              <a:buFont typeface="+mj-lt"/>
              <a:buAutoNum type="arabicPeriod"/>
            </a:pPr>
            <a:r>
              <a:rPr lang="en-US" dirty="0">
                <a:latin typeface="Söhne"/>
              </a:rPr>
              <a:t>Third-party tools</a:t>
            </a:r>
          </a:p>
          <a:p>
            <a:pPr marL="514350" indent="-514350">
              <a:buFont typeface="+mj-lt"/>
              <a:buAutoNum type="arabicPeriod"/>
            </a:pPr>
            <a:endParaRPr lang="en-IN" dirty="0"/>
          </a:p>
        </p:txBody>
      </p:sp>
    </p:spTree>
    <p:extLst>
      <p:ext uri="{BB962C8B-B14F-4D97-AF65-F5344CB8AC3E}">
        <p14:creationId xmlns:p14="http://schemas.microsoft.com/office/powerpoint/2010/main" val="5387027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8D759-85FE-B728-A594-92A291FE95AB}"/>
              </a:ext>
            </a:extLst>
          </p:cNvPr>
          <p:cNvSpPr>
            <a:spLocks noGrp="1"/>
          </p:cNvSpPr>
          <p:nvPr>
            <p:ph type="title"/>
          </p:nvPr>
        </p:nvSpPr>
        <p:spPr>
          <a:xfrm>
            <a:off x="177553" y="258594"/>
            <a:ext cx="10515600" cy="700196"/>
          </a:xfrm>
        </p:spPr>
        <p:txBody>
          <a:bodyPr/>
          <a:lstStyle/>
          <a:p>
            <a:r>
              <a:rPr lang="en-IN" b="1" dirty="0"/>
              <a:t>Mobile Cloud Computing (MCC)</a:t>
            </a:r>
          </a:p>
        </p:txBody>
      </p:sp>
      <p:sp>
        <p:nvSpPr>
          <p:cNvPr id="3" name="Content Placeholder 2">
            <a:extLst>
              <a:ext uri="{FF2B5EF4-FFF2-40B4-BE49-F238E27FC236}">
                <a16:creationId xmlns:a16="http://schemas.microsoft.com/office/drawing/2014/main" id="{402C3123-AE43-B939-9CD0-81F9BAAA78FB}"/>
              </a:ext>
            </a:extLst>
          </p:cNvPr>
          <p:cNvSpPr>
            <a:spLocks noGrp="1"/>
          </p:cNvSpPr>
          <p:nvPr>
            <p:ph idx="1"/>
          </p:nvPr>
        </p:nvSpPr>
        <p:spPr>
          <a:xfrm>
            <a:off x="177553" y="1766655"/>
            <a:ext cx="11904956" cy="4974793"/>
          </a:xfrm>
        </p:spPr>
        <p:txBody>
          <a:bodyPr/>
          <a:lstStyle/>
          <a:p>
            <a:pPr marL="0" indent="0">
              <a:buNone/>
            </a:pPr>
            <a:r>
              <a:rPr lang="en-IN" dirty="0"/>
              <a:t>Motivation:</a:t>
            </a:r>
          </a:p>
          <a:p>
            <a:r>
              <a:rPr lang="en-IN" dirty="0"/>
              <a:t>Growth in use of smart phone, apps</a:t>
            </a:r>
          </a:p>
          <a:p>
            <a:r>
              <a:rPr lang="en-IN" dirty="0"/>
              <a:t>Increased capability of mobile devices</a:t>
            </a:r>
          </a:p>
          <a:p>
            <a:r>
              <a:rPr lang="en-IN" dirty="0"/>
              <a:t>Access of Internet using mobile devices rather than PCs!</a:t>
            </a:r>
          </a:p>
        </p:txBody>
      </p:sp>
      <p:sp>
        <p:nvSpPr>
          <p:cNvPr id="4" name="Rectangle: Rounded Corners 3">
            <a:extLst>
              <a:ext uri="{FF2B5EF4-FFF2-40B4-BE49-F238E27FC236}">
                <a16:creationId xmlns:a16="http://schemas.microsoft.com/office/drawing/2014/main" id="{D33D3B00-8B58-7677-817C-9AAC2DAEAB36}"/>
              </a:ext>
            </a:extLst>
          </p:cNvPr>
          <p:cNvSpPr/>
          <p:nvPr/>
        </p:nvSpPr>
        <p:spPr>
          <a:xfrm>
            <a:off x="372861" y="4427167"/>
            <a:ext cx="11310151" cy="110970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indent="-285750" algn="just">
              <a:buFont typeface="Arial" panose="020B0604020202020204" pitchFamily="34" charset="0"/>
              <a:buChar char="•"/>
            </a:pPr>
            <a:r>
              <a:rPr lang="en-IN" dirty="0"/>
              <a:t>Resource challenges (battery life, storage, bandwidth) in mobile devices?</a:t>
            </a:r>
          </a:p>
          <a:p>
            <a:pPr marL="285750" indent="-285750" algn="just">
              <a:buFont typeface="Arial" panose="020B0604020202020204" pitchFamily="34" charset="0"/>
              <a:buChar char="•"/>
            </a:pPr>
            <a:r>
              <a:rPr lang="en-IN" dirty="0"/>
              <a:t>Cloud computing offers advantages to users by allowing them to use infrastructure, platforms and software by cloud providers at low cost and elastically in an on-demand fashion.  </a:t>
            </a:r>
          </a:p>
        </p:txBody>
      </p:sp>
    </p:spTree>
    <p:extLst>
      <p:ext uri="{BB962C8B-B14F-4D97-AF65-F5344CB8AC3E}">
        <p14:creationId xmlns:p14="http://schemas.microsoft.com/office/powerpoint/2010/main" val="4294838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9B17E-45E1-5927-962A-2336165D3461}"/>
              </a:ext>
            </a:extLst>
          </p:cNvPr>
          <p:cNvSpPr>
            <a:spLocks noGrp="1"/>
          </p:cNvSpPr>
          <p:nvPr>
            <p:ph type="title"/>
          </p:nvPr>
        </p:nvSpPr>
        <p:spPr>
          <a:xfrm>
            <a:off x="332173" y="152062"/>
            <a:ext cx="10515600" cy="788972"/>
          </a:xfrm>
        </p:spPr>
        <p:txBody>
          <a:bodyPr/>
          <a:lstStyle/>
          <a:p>
            <a:r>
              <a:rPr lang="en-US" dirty="0"/>
              <a:t>Parallel Efficiency</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91765-EDD3-99A4-5A5B-CFE09F15B011}"/>
                  </a:ext>
                </a:extLst>
              </p:cNvPr>
              <p:cNvSpPr>
                <a:spLocks noGrp="1"/>
              </p:cNvSpPr>
              <p:nvPr>
                <p:ph idx="1"/>
              </p:nvPr>
            </p:nvSpPr>
            <p:spPr>
              <a:xfrm>
                <a:off x="177553" y="1038688"/>
                <a:ext cx="11780668" cy="5539666"/>
              </a:xfrm>
            </p:spPr>
            <p:txBody>
              <a:bodyPr/>
              <a:lstStyle/>
              <a:p>
                <a:r>
                  <a:rPr lang="en-US" dirty="0"/>
                  <a:t>If a task takes time T in uniprocessor system, it should take T/p if executed on p processors.</a:t>
                </a:r>
              </a:p>
              <a:p>
                <a:r>
                  <a:rPr lang="en-US" dirty="0"/>
                  <a:t>Inefficiencies introduced in distributed computation due to:</a:t>
                </a:r>
              </a:p>
              <a:p>
                <a:pPr lvl="1"/>
                <a:r>
                  <a:rPr lang="en-US" dirty="0"/>
                  <a:t>Need for synchronization among processors</a:t>
                </a:r>
              </a:p>
              <a:p>
                <a:pPr lvl="1"/>
                <a:r>
                  <a:rPr lang="en-US" dirty="0"/>
                  <a:t> Overheads of message communication between processors</a:t>
                </a:r>
              </a:p>
              <a:p>
                <a:pPr lvl="1"/>
                <a:r>
                  <a:rPr lang="en-US" dirty="0"/>
                  <a:t>Imbalance in the distribution of work to the processors</a:t>
                </a:r>
              </a:p>
              <a:p>
                <a:r>
                  <a:rPr lang="en-US" dirty="0"/>
                  <a:t>Parallel efficiency of an algorithm is defined as: </a:t>
                </a:r>
                <a:r>
                  <a:rPr lang="el-GR" dirty="0"/>
                  <a:t>ϵ</a:t>
                </a:r>
                <a14:m>
                  <m:oMath xmlns:m="http://schemas.openxmlformats.org/officeDocument/2006/math">
                    <m:r>
                      <a:rPr lang="en-US" b="0" i="0" smtClean="0">
                        <a:latin typeface="Cambria Math" panose="02040503050406030204" pitchFamily="18" charset="0"/>
                      </a:rPr>
                      <m:t> </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𝑇</m:t>
                        </m:r>
                      </m:num>
                      <m:den>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𝑝</m:t>
                        </m:r>
                      </m:den>
                    </m:f>
                  </m:oMath>
                </a14:m>
                <a:endParaRPr lang="en-US" dirty="0"/>
              </a:p>
              <a:p>
                <a:endParaRPr lang="en-US" dirty="0"/>
              </a:p>
              <a:p>
                <a:r>
                  <a:rPr lang="en-US" dirty="0"/>
                  <a:t>Scalable parallel implementation</a:t>
                </a:r>
              </a:p>
              <a:p>
                <a:pPr lvl="1"/>
                <a:r>
                  <a:rPr lang="en-US" dirty="0"/>
                  <a:t>Parallel efficiency remains constant as the size of data is increased along with a corresponding increase in processors</a:t>
                </a:r>
              </a:p>
              <a:p>
                <a:pPr lvl="1"/>
                <a:r>
                  <a:rPr lang="en-US" dirty="0"/>
                  <a:t>Parallel efficiency increases with the size of data for a fixed number of processors</a:t>
                </a:r>
              </a:p>
              <a:p>
                <a:pPr lvl="2"/>
                <a:endParaRPr lang="en-IN" dirty="0"/>
              </a:p>
            </p:txBody>
          </p:sp>
        </mc:Choice>
        <mc:Fallback xmlns="">
          <p:sp>
            <p:nvSpPr>
              <p:cNvPr id="3" name="Content Placeholder 2">
                <a:extLst>
                  <a:ext uri="{FF2B5EF4-FFF2-40B4-BE49-F238E27FC236}">
                    <a16:creationId xmlns:a16="http://schemas.microsoft.com/office/drawing/2014/main" id="{91791765-EDD3-99A4-5A5B-CFE09F15B011}"/>
                  </a:ext>
                </a:extLst>
              </p:cNvPr>
              <p:cNvSpPr>
                <a:spLocks noGrp="1" noRot="1" noChangeAspect="1" noMove="1" noResize="1" noEditPoints="1" noAdjustHandles="1" noChangeArrowheads="1" noChangeShapeType="1" noTextEdit="1"/>
              </p:cNvSpPr>
              <p:nvPr>
                <p:ph idx="1"/>
              </p:nvPr>
            </p:nvSpPr>
            <p:spPr>
              <a:xfrm>
                <a:off x="177553" y="1038688"/>
                <a:ext cx="11780668" cy="5539666"/>
              </a:xfrm>
              <a:blipFill>
                <a:blip r:embed="rId2"/>
                <a:stretch>
                  <a:fillRect l="-931" t="-1760"/>
                </a:stretch>
              </a:blipFill>
            </p:spPr>
            <p:txBody>
              <a:bodyPr/>
              <a:lstStyle/>
              <a:p>
                <a:r>
                  <a:rPr lang="en-IN">
                    <a:noFill/>
                  </a:rPr>
                  <a:t> </a:t>
                </a:r>
              </a:p>
            </p:txBody>
          </p:sp>
        </mc:Fallback>
      </mc:AlternateContent>
    </p:spTree>
    <p:extLst>
      <p:ext uri="{BB962C8B-B14F-4D97-AF65-F5344CB8AC3E}">
        <p14:creationId xmlns:p14="http://schemas.microsoft.com/office/powerpoint/2010/main" val="11738215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7E063-5382-59C3-E13E-DAE4AC86100B}"/>
              </a:ext>
            </a:extLst>
          </p:cNvPr>
          <p:cNvSpPr>
            <a:spLocks noGrp="1"/>
          </p:cNvSpPr>
          <p:nvPr>
            <p:ph type="title"/>
          </p:nvPr>
        </p:nvSpPr>
        <p:spPr/>
        <p:txBody>
          <a:bodyPr/>
          <a:lstStyle/>
          <a:p>
            <a:r>
              <a:rPr lang="en-IN" dirty="0"/>
              <a:t>Mobile backend-as-a-service</a:t>
            </a:r>
          </a:p>
        </p:txBody>
      </p:sp>
      <p:graphicFrame>
        <p:nvGraphicFramePr>
          <p:cNvPr id="5" name="Content Placeholder 4">
            <a:extLst>
              <a:ext uri="{FF2B5EF4-FFF2-40B4-BE49-F238E27FC236}">
                <a16:creationId xmlns:a16="http://schemas.microsoft.com/office/drawing/2014/main" id="{A12C215C-A156-2C6F-7813-925AC4725292}"/>
              </a:ext>
            </a:extLst>
          </p:cNvPr>
          <p:cNvGraphicFramePr>
            <a:graphicFrameLocks noGrp="1"/>
          </p:cNvGraphicFramePr>
          <p:nvPr>
            <p:ph idx="1"/>
            <p:extLst>
              <p:ext uri="{D42A27DB-BD31-4B8C-83A1-F6EECF244321}">
                <p14:modId xmlns:p14="http://schemas.microsoft.com/office/powerpoint/2010/main" val="1489267828"/>
              </p:ext>
            </p:extLst>
          </p:nvPr>
        </p:nvGraphicFramePr>
        <p:xfrm>
          <a:off x="838200" y="1825625"/>
          <a:ext cx="10515600" cy="2834640"/>
        </p:xfrm>
        <a:graphic>
          <a:graphicData uri="http://schemas.openxmlformats.org/drawingml/2006/table">
            <a:tbl>
              <a:tblPr firstRow="1" bandRow="1">
                <a:tableStyleId>{5C22544A-7EE6-4342-B048-85BDC9FD1C3A}</a:tableStyleId>
              </a:tblPr>
              <a:tblGrid>
                <a:gridCol w="1398973">
                  <a:extLst>
                    <a:ext uri="{9D8B030D-6E8A-4147-A177-3AD203B41FA5}">
                      <a16:colId xmlns:a16="http://schemas.microsoft.com/office/drawing/2014/main" val="3172885289"/>
                    </a:ext>
                  </a:extLst>
                </a:gridCol>
                <a:gridCol w="9116627">
                  <a:extLst>
                    <a:ext uri="{9D8B030D-6E8A-4147-A177-3AD203B41FA5}">
                      <a16:colId xmlns:a16="http://schemas.microsoft.com/office/drawing/2014/main" val="699419515"/>
                    </a:ext>
                  </a:extLst>
                </a:gridCol>
              </a:tblGrid>
              <a:tr h="370840">
                <a:tc>
                  <a:txBody>
                    <a:bodyPr/>
                    <a:lstStyle/>
                    <a:p>
                      <a:r>
                        <a:rPr lang="en-IN" dirty="0"/>
                        <a:t>What</a:t>
                      </a:r>
                    </a:p>
                  </a:txBody>
                  <a:tcPr/>
                </a:tc>
                <a:tc>
                  <a:txBody>
                    <a:bodyPr/>
                    <a:lstStyle/>
                    <a:p>
                      <a:pPr marL="285750" indent="-285750">
                        <a:buFont typeface="Arial" panose="020B0604020202020204" pitchFamily="34" charset="0"/>
                        <a:buChar char="•"/>
                      </a:pPr>
                      <a:r>
                        <a:rPr lang="en-IN" dirty="0"/>
                        <a:t>Provides mobile application developer a way to connect their application to backend cloud storage and processing</a:t>
                      </a:r>
                    </a:p>
                  </a:txBody>
                  <a:tcPr/>
                </a:tc>
                <a:extLst>
                  <a:ext uri="{0D108BD9-81ED-4DB2-BD59-A6C34878D82A}">
                    <a16:rowId xmlns:a16="http://schemas.microsoft.com/office/drawing/2014/main" val="1843488126"/>
                  </a:ext>
                </a:extLst>
              </a:tr>
              <a:tr h="370840">
                <a:tc>
                  <a:txBody>
                    <a:bodyPr/>
                    <a:lstStyle/>
                    <a:p>
                      <a:r>
                        <a:rPr lang="en-IN" dirty="0"/>
                        <a:t>Why</a:t>
                      </a:r>
                    </a:p>
                  </a:txBody>
                  <a:tcPr/>
                </a:tc>
                <a:tc>
                  <a:txBody>
                    <a:bodyPr/>
                    <a:lstStyle/>
                    <a:p>
                      <a:pPr marL="285750" indent="-285750">
                        <a:buFont typeface="Arial" panose="020B0604020202020204" pitchFamily="34" charset="0"/>
                        <a:buChar char="•"/>
                      </a:pPr>
                      <a:r>
                        <a:rPr lang="en-IN" dirty="0"/>
                        <a:t>Abstract away complexities of launching and managing own infrastructure </a:t>
                      </a:r>
                    </a:p>
                    <a:p>
                      <a:pPr marL="285750" indent="-285750">
                        <a:buFont typeface="Arial" panose="020B0604020202020204" pitchFamily="34" charset="0"/>
                        <a:buChar char="•"/>
                      </a:pPr>
                      <a:r>
                        <a:rPr lang="en-IN" dirty="0"/>
                        <a:t>Focus more on frontend development instead of backend functions</a:t>
                      </a:r>
                    </a:p>
                  </a:txBody>
                  <a:tcPr/>
                </a:tc>
                <a:extLst>
                  <a:ext uri="{0D108BD9-81ED-4DB2-BD59-A6C34878D82A}">
                    <a16:rowId xmlns:a16="http://schemas.microsoft.com/office/drawing/2014/main" val="708063073"/>
                  </a:ext>
                </a:extLst>
              </a:tr>
              <a:tr h="370840">
                <a:tc>
                  <a:txBody>
                    <a:bodyPr/>
                    <a:lstStyle/>
                    <a:p>
                      <a:r>
                        <a:rPr lang="en-IN" dirty="0"/>
                        <a:t>When</a:t>
                      </a:r>
                    </a:p>
                  </a:txBody>
                  <a:tcPr/>
                </a:tc>
                <a:tc>
                  <a:txBody>
                    <a:bodyPr/>
                    <a:lstStyle/>
                    <a:p>
                      <a:pPr marL="285750" indent="-285750">
                        <a:buFont typeface="Arial" panose="020B0604020202020204" pitchFamily="34" charset="0"/>
                        <a:buChar char="•"/>
                      </a:pPr>
                      <a:r>
                        <a:rPr lang="en-IN" dirty="0"/>
                        <a:t>Multiple Apps, multiple backends, multiple developers</a:t>
                      </a:r>
                    </a:p>
                    <a:p>
                      <a:pPr marL="285750" indent="-285750">
                        <a:buFont typeface="Arial" panose="020B0604020202020204" pitchFamily="34" charset="0"/>
                        <a:buChar char="•"/>
                      </a:pPr>
                      <a:r>
                        <a:rPr lang="en-IN" dirty="0"/>
                        <a:t>Multiple mobile platforms, multiple mobile integration, multiple third-party systems and tools</a:t>
                      </a:r>
                    </a:p>
                  </a:txBody>
                  <a:tcPr/>
                </a:tc>
                <a:extLst>
                  <a:ext uri="{0D108BD9-81ED-4DB2-BD59-A6C34878D82A}">
                    <a16:rowId xmlns:a16="http://schemas.microsoft.com/office/drawing/2014/main" val="2598779495"/>
                  </a:ext>
                </a:extLst>
              </a:tr>
              <a:tr h="370840">
                <a:tc>
                  <a:txBody>
                    <a:bodyPr/>
                    <a:lstStyle/>
                    <a:p>
                      <a:r>
                        <a:rPr lang="en-IN" dirty="0"/>
                        <a:t>How</a:t>
                      </a:r>
                    </a:p>
                  </a:txBody>
                  <a:tcPr/>
                </a:tc>
                <a:tc>
                  <a:txBody>
                    <a:bodyPr/>
                    <a:lstStyle/>
                    <a:p>
                      <a:pPr marL="285750" indent="-285750">
                        <a:buFont typeface="Arial" panose="020B0604020202020204" pitchFamily="34" charset="0"/>
                        <a:buChar char="•"/>
                      </a:pPr>
                      <a:r>
                        <a:rPr lang="en-IN" dirty="0"/>
                        <a:t>Meaningful resources for app development accelerations- 3</a:t>
                      </a:r>
                      <a:r>
                        <a:rPr lang="en-IN" baseline="30000" dirty="0"/>
                        <a:t>rd</a:t>
                      </a:r>
                      <a:r>
                        <a:rPr lang="en-IN" dirty="0"/>
                        <a:t> party API, Device SDK’s, enterprise connectors, social integration, cloud storage</a:t>
                      </a:r>
                    </a:p>
                  </a:txBody>
                  <a:tcPr/>
                </a:tc>
                <a:extLst>
                  <a:ext uri="{0D108BD9-81ED-4DB2-BD59-A6C34878D82A}">
                    <a16:rowId xmlns:a16="http://schemas.microsoft.com/office/drawing/2014/main" val="185295833"/>
                  </a:ext>
                </a:extLst>
              </a:tr>
            </a:tbl>
          </a:graphicData>
        </a:graphic>
      </p:graphicFrame>
    </p:spTree>
    <p:extLst>
      <p:ext uri="{BB962C8B-B14F-4D97-AF65-F5344CB8AC3E}">
        <p14:creationId xmlns:p14="http://schemas.microsoft.com/office/powerpoint/2010/main" val="36332071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CBD1-9B13-94DC-EB6D-79F9AF969155}"/>
              </a:ext>
            </a:extLst>
          </p:cNvPr>
          <p:cNvSpPr>
            <a:spLocks noGrp="1"/>
          </p:cNvSpPr>
          <p:nvPr>
            <p:ph type="title"/>
          </p:nvPr>
        </p:nvSpPr>
        <p:spPr>
          <a:xfrm>
            <a:off x="456460" y="223083"/>
            <a:ext cx="10515600" cy="673562"/>
          </a:xfrm>
        </p:spPr>
        <p:txBody>
          <a:bodyPr>
            <a:normAutofit fontScale="90000"/>
          </a:bodyPr>
          <a:lstStyle/>
          <a:p>
            <a:r>
              <a:rPr lang="en-IN" dirty="0"/>
              <a:t>Augmenting Mobile with Cloud computing</a:t>
            </a:r>
          </a:p>
        </p:txBody>
      </p:sp>
      <p:sp>
        <p:nvSpPr>
          <p:cNvPr id="3" name="Content Placeholder 2">
            <a:extLst>
              <a:ext uri="{FF2B5EF4-FFF2-40B4-BE49-F238E27FC236}">
                <a16:creationId xmlns:a16="http://schemas.microsoft.com/office/drawing/2014/main" id="{CFC7F333-8961-CA54-1A2A-68059615C875}"/>
              </a:ext>
            </a:extLst>
          </p:cNvPr>
          <p:cNvSpPr>
            <a:spLocks noGrp="1"/>
          </p:cNvSpPr>
          <p:nvPr>
            <p:ph idx="1"/>
          </p:nvPr>
        </p:nvSpPr>
        <p:spPr>
          <a:xfrm>
            <a:off x="456460" y="1695635"/>
            <a:ext cx="11049000" cy="4481328"/>
          </a:xfrm>
        </p:spPr>
        <p:txBody>
          <a:bodyPr/>
          <a:lstStyle/>
          <a:p>
            <a:r>
              <a:rPr lang="en-IN" dirty="0"/>
              <a:t>Amazon Silk browser</a:t>
            </a:r>
          </a:p>
          <a:p>
            <a:pPr lvl="1">
              <a:buFont typeface="Wingdings" panose="05000000000000000000" pitchFamily="2" charset="2"/>
              <a:buChar char="Ø"/>
            </a:pPr>
            <a:r>
              <a:rPr lang="en-IN" dirty="0"/>
              <a:t>Split browser</a:t>
            </a:r>
          </a:p>
          <a:p>
            <a:r>
              <a:rPr lang="en-IN" dirty="0"/>
              <a:t>Apple Siri</a:t>
            </a:r>
          </a:p>
          <a:p>
            <a:pPr lvl="1">
              <a:buFont typeface="Wingdings" panose="05000000000000000000" pitchFamily="2" charset="2"/>
              <a:buChar char="Ø"/>
            </a:pPr>
            <a:r>
              <a:rPr lang="en-IN" dirty="0"/>
              <a:t>Speech recognition in cloud</a:t>
            </a:r>
          </a:p>
          <a:p>
            <a:r>
              <a:rPr lang="en-IN" dirty="0"/>
              <a:t>Apple iCloud</a:t>
            </a:r>
          </a:p>
          <a:p>
            <a:pPr lvl="1">
              <a:buFont typeface="Wingdings" panose="05000000000000000000" pitchFamily="2" charset="2"/>
              <a:buChar char="Ø"/>
            </a:pPr>
            <a:r>
              <a:rPr lang="en-IN" dirty="0"/>
              <a:t>Unlimited storage and sync capabilities</a:t>
            </a:r>
          </a:p>
          <a:p>
            <a:r>
              <a:rPr lang="en-IN" dirty="0"/>
              <a:t>Image recognition apps on smart phones useful in developing augmented reality apps on mobile devices</a:t>
            </a:r>
          </a:p>
          <a:p>
            <a:pPr lvl="1">
              <a:buFont typeface="Wingdings" panose="05000000000000000000" pitchFamily="2" charset="2"/>
              <a:buChar char="Ø"/>
            </a:pPr>
            <a:r>
              <a:rPr lang="en-IN" dirty="0"/>
              <a:t> Augmented reality apps using Google Glass</a:t>
            </a:r>
          </a:p>
          <a:p>
            <a:endParaRPr lang="en-IN" dirty="0"/>
          </a:p>
        </p:txBody>
      </p:sp>
    </p:spTree>
    <p:extLst>
      <p:ext uri="{BB962C8B-B14F-4D97-AF65-F5344CB8AC3E}">
        <p14:creationId xmlns:p14="http://schemas.microsoft.com/office/powerpoint/2010/main" val="27783573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DBE5-FC13-EE2F-DC63-81622D8C721B}"/>
              </a:ext>
            </a:extLst>
          </p:cNvPr>
          <p:cNvSpPr>
            <a:spLocks noGrp="1"/>
          </p:cNvSpPr>
          <p:nvPr>
            <p:ph type="title"/>
          </p:nvPr>
        </p:nvSpPr>
        <p:spPr>
          <a:xfrm>
            <a:off x="403194" y="143185"/>
            <a:ext cx="10515600" cy="620296"/>
          </a:xfrm>
        </p:spPr>
        <p:txBody>
          <a:bodyPr>
            <a:normAutofit fontScale="90000"/>
          </a:bodyPr>
          <a:lstStyle/>
          <a:p>
            <a:r>
              <a:rPr lang="en-IN" dirty="0"/>
              <a:t>What is Mobile Cloud Computing?</a:t>
            </a:r>
          </a:p>
        </p:txBody>
      </p:sp>
      <p:sp>
        <p:nvSpPr>
          <p:cNvPr id="3" name="Content Placeholder 2">
            <a:extLst>
              <a:ext uri="{FF2B5EF4-FFF2-40B4-BE49-F238E27FC236}">
                <a16:creationId xmlns:a16="http://schemas.microsoft.com/office/drawing/2014/main" id="{D1D3CEA6-1980-7667-57FE-091862CCE841}"/>
              </a:ext>
            </a:extLst>
          </p:cNvPr>
          <p:cNvSpPr>
            <a:spLocks noGrp="1"/>
          </p:cNvSpPr>
          <p:nvPr>
            <p:ph idx="1"/>
          </p:nvPr>
        </p:nvSpPr>
        <p:spPr>
          <a:xfrm>
            <a:off x="239697" y="1242874"/>
            <a:ext cx="11771790" cy="5471941"/>
          </a:xfrm>
        </p:spPr>
        <p:txBody>
          <a:bodyPr/>
          <a:lstStyle/>
          <a:p>
            <a:r>
              <a:rPr lang="en-IN" dirty="0"/>
              <a:t>Mobile Cloud Computing (MCC) is the combination of cloud computing, mobile computing, and wireless networks to bring rich computational resources to mobile users.</a:t>
            </a:r>
          </a:p>
          <a:p>
            <a:r>
              <a:rPr lang="en-IN" dirty="0"/>
              <a:t>MCC provides mobile users with data storage and processing services in cloud</a:t>
            </a:r>
          </a:p>
          <a:p>
            <a:pPr lvl="1">
              <a:buFont typeface="Wingdings" panose="05000000000000000000" pitchFamily="2" charset="2"/>
              <a:buChar char="ü"/>
            </a:pPr>
            <a:r>
              <a:rPr lang="en-IN" dirty="0"/>
              <a:t>Obviating the need to have a powerful device configuration(e.g., CPU speed, memory capacity etc.)</a:t>
            </a:r>
          </a:p>
          <a:p>
            <a:pPr lvl="1">
              <a:buFont typeface="Wingdings" panose="05000000000000000000" pitchFamily="2" charset="2"/>
              <a:buChar char="ü"/>
            </a:pPr>
            <a:r>
              <a:rPr lang="en-IN" dirty="0"/>
              <a:t>All resource-intensive computing can be performed in the cloud</a:t>
            </a:r>
          </a:p>
          <a:p>
            <a:r>
              <a:rPr lang="en-IN" dirty="0"/>
              <a:t>Moving computing power and data storage away from the mobile devices</a:t>
            </a:r>
          </a:p>
          <a:p>
            <a:pPr lvl="1">
              <a:buFont typeface="Wingdings" panose="05000000000000000000" pitchFamily="2" charset="2"/>
              <a:buChar char="ü"/>
            </a:pPr>
            <a:r>
              <a:rPr lang="en-IN" dirty="0"/>
              <a:t>Powerful and centralised computing platforms located in cloud</a:t>
            </a:r>
          </a:p>
          <a:p>
            <a:pPr lvl="1">
              <a:buFont typeface="Wingdings" panose="05000000000000000000" pitchFamily="2" charset="2"/>
              <a:buChar char="ü"/>
            </a:pPr>
            <a:r>
              <a:rPr lang="en-IN" dirty="0"/>
              <a:t>Accessed over the wireless connection based on a thin native client</a:t>
            </a:r>
          </a:p>
        </p:txBody>
      </p:sp>
    </p:spTree>
    <p:extLst>
      <p:ext uri="{BB962C8B-B14F-4D97-AF65-F5344CB8AC3E}">
        <p14:creationId xmlns:p14="http://schemas.microsoft.com/office/powerpoint/2010/main" val="35472976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6428-FD58-8559-454B-3391490EF673}"/>
              </a:ext>
            </a:extLst>
          </p:cNvPr>
          <p:cNvSpPr>
            <a:spLocks noGrp="1"/>
          </p:cNvSpPr>
          <p:nvPr>
            <p:ph type="title"/>
          </p:nvPr>
        </p:nvSpPr>
        <p:spPr>
          <a:xfrm>
            <a:off x="385438" y="219969"/>
            <a:ext cx="10515600" cy="726828"/>
          </a:xfrm>
        </p:spPr>
        <p:txBody>
          <a:bodyPr/>
          <a:lstStyle/>
          <a:p>
            <a:r>
              <a:rPr lang="en-IN" dirty="0"/>
              <a:t>Why MCC?</a:t>
            </a:r>
          </a:p>
        </p:txBody>
      </p:sp>
      <p:sp>
        <p:nvSpPr>
          <p:cNvPr id="3" name="Content Placeholder 2">
            <a:extLst>
              <a:ext uri="{FF2B5EF4-FFF2-40B4-BE49-F238E27FC236}">
                <a16:creationId xmlns:a16="http://schemas.microsoft.com/office/drawing/2014/main" id="{AC90AB24-C8B2-FB2E-108C-542B40F214F8}"/>
              </a:ext>
            </a:extLst>
          </p:cNvPr>
          <p:cNvSpPr>
            <a:spLocks noGrp="1"/>
          </p:cNvSpPr>
          <p:nvPr>
            <p:ph idx="1"/>
          </p:nvPr>
        </p:nvSpPr>
        <p:spPr>
          <a:xfrm>
            <a:off x="186431" y="1260629"/>
            <a:ext cx="11762913" cy="5468645"/>
          </a:xfrm>
        </p:spPr>
        <p:txBody>
          <a:bodyPr/>
          <a:lstStyle/>
          <a:p>
            <a:r>
              <a:rPr lang="en-IN" b="1" dirty="0"/>
              <a:t>Speed and Flexibility</a:t>
            </a:r>
          </a:p>
          <a:p>
            <a:pPr marL="0" indent="0">
              <a:buNone/>
            </a:pPr>
            <a:r>
              <a:rPr lang="en-IN" dirty="0"/>
              <a:t>Mobile cloud applications can be built or revised quickly using cloud services. They can be delivered to many different devices with different operating systems.</a:t>
            </a:r>
          </a:p>
          <a:p>
            <a:r>
              <a:rPr lang="en-IN" b="1" dirty="0"/>
              <a:t>Shared Resources</a:t>
            </a:r>
          </a:p>
          <a:p>
            <a:pPr marL="0" indent="0">
              <a:buNone/>
            </a:pPr>
            <a:r>
              <a:rPr lang="en-IN" dirty="0"/>
              <a:t>Mobile apps that run on the cloud are not constrained by a device’s storage and processing resources. Data intensive processes can run in the cloud. User engagement can continue seamlessly from one device to another. </a:t>
            </a:r>
          </a:p>
          <a:p>
            <a:r>
              <a:rPr lang="en-IN" b="1" dirty="0"/>
              <a:t>Integrated Data</a:t>
            </a:r>
          </a:p>
          <a:p>
            <a:pPr marL="0" indent="0">
              <a:buNone/>
            </a:pPr>
            <a:r>
              <a:rPr lang="en-IN" dirty="0"/>
              <a:t>Mobile cloud computing enables users to quickly and securely collect and integrate data from various sources, regardless of where it resides.</a:t>
            </a:r>
          </a:p>
        </p:txBody>
      </p:sp>
    </p:spTree>
    <p:extLst>
      <p:ext uri="{BB962C8B-B14F-4D97-AF65-F5344CB8AC3E}">
        <p14:creationId xmlns:p14="http://schemas.microsoft.com/office/powerpoint/2010/main" val="10351277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35CF-4E03-8B67-774D-A97D774F6599}"/>
              </a:ext>
            </a:extLst>
          </p:cNvPr>
          <p:cNvSpPr>
            <a:spLocks noGrp="1"/>
          </p:cNvSpPr>
          <p:nvPr>
            <p:ph type="title"/>
          </p:nvPr>
        </p:nvSpPr>
        <p:spPr>
          <a:xfrm>
            <a:off x="216763" y="0"/>
            <a:ext cx="10515600" cy="1325563"/>
          </a:xfrm>
        </p:spPr>
        <p:txBody>
          <a:bodyPr/>
          <a:lstStyle/>
          <a:p>
            <a:r>
              <a:rPr lang="en-IN" dirty="0"/>
              <a:t>Key features of MCC</a:t>
            </a:r>
          </a:p>
        </p:txBody>
      </p:sp>
      <p:sp>
        <p:nvSpPr>
          <p:cNvPr id="3" name="Content Placeholder 2">
            <a:extLst>
              <a:ext uri="{FF2B5EF4-FFF2-40B4-BE49-F238E27FC236}">
                <a16:creationId xmlns:a16="http://schemas.microsoft.com/office/drawing/2014/main" id="{D475BDD6-449B-A6F2-343A-7278AD37B2FE}"/>
              </a:ext>
            </a:extLst>
          </p:cNvPr>
          <p:cNvSpPr>
            <a:spLocks noGrp="1"/>
          </p:cNvSpPr>
          <p:nvPr>
            <p:ph idx="1"/>
          </p:nvPr>
        </p:nvSpPr>
        <p:spPr>
          <a:xfrm>
            <a:off x="319596" y="1825625"/>
            <a:ext cx="11683014" cy="4557420"/>
          </a:xfrm>
        </p:spPr>
        <p:txBody>
          <a:bodyPr/>
          <a:lstStyle/>
          <a:p>
            <a:r>
              <a:rPr lang="en-IN" dirty="0"/>
              <a:t>MCC delivers applications to mobile devices quickly and securely, with capabilities beyond those of local resources.</a:t>
            </a:r>
          </a:p>
          <a:p>
            <a:r>
              <a:rPr lang="en-IN" dirty="0"/>
              <a:t>Facilitates the quick development, delivery, and management of mobile apps.</a:t>
            </a:r>
          </a:p>
          <a:p>
            <a:r>
              <a:rPr lang="en-IN" dirty="0"/>
              <a:t>Uses fewer device resources because applications are cloud supported.</a:t>
            </a:r>
          </a:p>
          <a:p>
            <a:r>
              <a:rPr lang="en-IN" dirty="0"/>
              <a:t>Supports a variety of development approaches and devices.</a:t>
            </a:r>
          </a:p>
          <a:p>
            <a:r>
              <a:rPr lang="en-IN" dirty="0"/>
              <a:t>Mobile devices connect to services delivered through and API architecture.</a:t>
            </a:r>
          </a:p>
          <a:p>
            <a:r>
              <a:rPr lang="en-IN" dirty="0"/>
              <a:t>Improves reliability with information backed up and stored in the cloud.</a:t>
            </a:r>
          </a:p>
          <a:p>
            <a:endParaRPr lang="en-IN" dirty="0"/>
          </a:p>
        </p:txBody>
      </p:sp>
    </p:spTree>
    <p:extLst>
      <p:ext uri="{BB962C8B-B14F-4D97-AF65-F5344CB8AC3E}">
        <p14:creationId xmlns:p14="http://schemas.microsoft.com/office/powerpoint/2010/main" val="560560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C997-2142-0441-1D3B-EB00AC1028D4}"/>
              </a:ext>
            </a:extLst>
          </p:cNvPr>
          <p:cNvSpPr>
            <a:spLocks noGrp="1"/>
          </p:cNvSpPr>
          <p:nvPr>
            <p:ph type="title"/>
          </p:nvPr>
        </p:nvSpPr>
        <p:spPr>
          <a:xfrm>
            <a:off x="145742" y="168422"/>
            <a:ext cx="10515600" cy="790112"/>
          </a:xfrm>
        </p:spPr>
        <p:txBody>
          <a:bodyPr/>
          <a:lstStyle/>
          <a:p>
            <a:r>
              <a:rPr lang="en-IN" dirty="0"/>
              <a:t>Mobile Cloud Computing</a:t>
            </a:r>
          </a:p>
        </p:txBody>
      </p:sp>
      <p:pic>
        <p:nvPicPr>
          <p:cNvPr id="5" name="Content Placeholder 4">
            <a:extLst>
              <a:ext uri="{FF2B5EF4-FFF2-40B4-BE49-F238E27FC236}">
                <a16:creationId xmlns:a16="http://schemas.microsoft.com/office/drawing/2014/main" id="{BA014F5F-15EF-01B5-BE00-41B44670E0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0658" y="861134"/>
            <a:ext cx="8691239" cy="3302493"/>
          </a:xfrm>
        </p:spPr>
      </p:pic>
      <p:sp>
        <p:nvSpPr>
          <p:cNvPr id="6" name="Rectangle 5">
            <a:extLst>
              <a:ext uri="{FF2B5EF4-FFF2-40B4-BE49-F238E27FC236}">
                <a16:creationId xmlns:a16="http://schemas.microsoft.com/office/drawing/2014/main" id="{74B25F45-4D49-3193-8152-768D6510D900}"/>
              </a:ext>
            </a:extLst>
          </p:cNvPr>
          <p:cNvSpPr/>
          <p:nvPr/>
        </p:nvSpPr>
        <p:spPr>
          <a:xfrm>
            <a:off x="272248" y="4193559"/>
            <a:ext cx="11647503" cy="790112"/>
          </a:xfrm>
          <a:prstGeom prst="rect">
            <a:avLst/>
          </a:prstGeom>
          <a:solidFill>
            <a:schemeClr val="accent4">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just"/>
            <a:r>
              <a:rPr lang="en-IN" dirty="0">
                <a:solidFill>
                  <a:schemeClr val="tx1"/>
                </a:solidFill>
              </a:rPr>
              <a:t>Mobile cloud computing is a framework to augment a resource constrained mobile device to execute parts of the program on cloud based servers</a:t>
            </a:r>
          </a:p>
        </p:txBody>
      </p:sp>
      <p:graphicFrame>
        <p:nvGraphicFramePr>
          <p:cNvPr id="7" name="Table 6">
            <a:extLst>
              <a:ext uri="{FF2B5EF4-FFF2-40B4-BE49-F238E27FC236}">
                <a16:creationId xmlns:a16="http://schemas.microsoft.com/office/drawing/2014/main" id="{4A9989C2-E198-387E-6EF6-3501BE82AADA}"/>
              </a:ext>
            </a:extLst>
          </p:cNvPr>
          <p:cNvGraphicFramePr>
            <a:graphicFrameLocks noGrp="1"/>
          </p:cNvGraphicFramePr>
          <p:nvPr>
            <p:extLst>
              <p:ext uri="{D42A27DB-BD31-4B8C-83A1-F6EECF244321}">
                <p14:modId xmlns:p14="http://schemas.microsoft.com/office/powerpoint/2010/main" val="1763831151"/>
              </p:ext>
            </p:extLst>
          </p:nvPr>
        </p:nvGraphicFramePr>
        <p:xfrm>
          <a:off x="2378229" y="5238400"/>
          <a:ext cx="8128000" cy="1381760"/>
        </p:xfrm>
        <a:graphic>
          <a:graphicData uri="http://schemas.openxmlformats.org/drawingml/2006/table">
            <a:tbl>
              <a:tblPr firstRow="1" bandRow="1">
                <a:tableStyleId>{073A0DAA-6AF3-43AB-8588-CEC1D06C72B9}</a:tableStyleId>
              </a:tblPr>
              <a:tblGrid>
                <a:gridCol w="2859596">
                  <a:extLst>
                    <a:ext uri="{9D8B030D-6E8A-4147-A177-3AD203B41FA5}">
                      <a16:colId xmlns:a16="http://schemas.microsoft.com/office/drawing/2014/main" val="2274839945"/>
                    </a:ext>
                  </a:extLst>
                </a:gridCol>
                <a:gridCol w="5268404">
                  <a:extLst>
                    <a:ext uri="{9D8B030D-6E8A-4147-A177-3AD203B41FA5}">
                      <a16:colId xmlns:a16="http://schemas.microsoft.com/office/drawing/2014/main" val="142484717"/>
                    </a:ext>
                  </a:extLst>
                </a:gridCol>
              </a:tblGrid>
              <a:tr h="370840">
                <a:tc>
                  <a:txBody>
                    <a:bodyPr/>
                    <a:lstStyle/>
                    <a:p>
                      <a:r>
                        <a:rPr lang="en-IN" dirty="0"/>
                        <a:t>Pros</a:t>
                      </a:r>
                    </a:p>
                  </a:txBody>
                  <a:tcPr/>
                </a:tc>
                <a:tc>
                  <a:txBody>
                    <a:bodyPr/>
                    <a:lstStyle/>
                    <a:p>
                      <a:r>
                        <a:rPr lang="en-IN" dirty="0"/>
                        <a:t>Cons</a:t>
                      </a:r>
                    </a:p>
                  </a:txBody>
                  <a:tcPr/>
                </a:tc>
                <a:extLst>
                  <a:ext uri="{0D108BD9-81ED-4DB2-BD59-A6C34878D82A}">
                    <a16:rowId xmlns:a16="http://schemas.microsoft.com/office/drawing/2014/main" val="2063375629"/>
                  </a:ext>
                </a:extLst>
              </a:tr>
              <a:tr h="370840">
                <a:tc>
                  <a:txBody>
                    <a:bodyPr/>
                    <a:lstStyle/>
                    <a:p>
                      <a:r>
                        <a:rPr lang="en-IN" dirty="0"/>
                        <a:t>Saves battery power</a:t>
                      </a:r>
                    </a:p>
                  </a:txBody>
                  <a:tcPr/>
                </a:tc>
                <a:tc>
                  <a:txBody>
                    <a:bodyPr/>
                    <a:lstStyle/>
                    <a:p>
                      <a:r>
                        <a:rPr lang="en-IN" dirty="0"/>
                        <a:t>Must send the program states (data) to the cloud servers, hence consumes battery</a:t>
                      </a:r>
                    </a:p>
                  </a:txBody>
                  <a:tcPr/>
                </a:tc>
                <a:extLst>
                  <a:ext uri="{0D108BD9-81ED-4DB2-BD59-A6C34878D82A}">
                    <a16:rowId xmlns:a16="http://schemas.microsoft.com/office/drawing/2014/main" val="1959077363"/>
                  </a:ext>
                </a:extLst>
              </a:tr>
              <a:tr h="370840">
                <a:tc>
                  <a:txBody>
                    <a:bodyPr/>
                    <a:lstStyle/>
                    <a:p>
                      <a:r>
                        <a:rPr lang="en-IN" dirty="0"/>
                        <a:t>Makes execution faster</a:t>
                      </a:r>
                    </a:p>
                  </a:txBody>
                  <a:tcPr/>
                </a:tc>
                <a:tc>
                  <a:txBody>
                    <a:bodyPr/>
                    <a:lstStyle/>
                    <a:p>
                      <a:r>
                        <a:rPr lang="en-IN" dirty="0"/>
                        <a:t>Network latency can lead to execution delay</a:t>
                      </a:r>
                    </a:p>
                  </a:txBody>
                  <a:tcPr/>
                </a:tc>
                <a:extLst>
                  <a:ext uri="{0D108BD9-81ED-4DB2-BD59-A6C34878D82A}">
                    <a16:rowId xmlns:a16="http://schemas.microsoft.com/office/drawing/2014/main" val="3183344893"/>
                  </a:ext>
                </a:extLst>
              </a:tr>
            </a:tbl>
          </a:graphicData>
        </a:graphic>
      </p:graphicFrame>
    </p:spTree>
    <p:extLst>
      <p:ext uri="{BB962C8B-B14F-4D97-AF65-F5344CB8AC3E}">
        <p14:creationId xmlns:p14="http://schemas.microsoft.com/office/powerpoint/2010/main" val="14141320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5A22-7DC8-6219-0E2B-05125E0BE121}"/>
              </a:ext>
            </a:extLst>
          </p:cNvPr>
          <p:cNvSpPr>
            <a:spLocks noGrp="1"/>
          </p:cNvSpPr>
          <p:nvPr>
            <p:ph type="title"/>
          </p:nvPr>
        </p:nvSpPr>
        <p:spPr>
          <a:xfrm>
            <a:off x="145742" y="89917"/>
            <a:ext cx="10515600" cy="646929"/>
          </a:xfrm>
        </p:spPr>
        <p:txBody>
          <a:bodyPr>
            <a:normAutofit fontScale="90000"/>
          </a:bodyPr>
          <a:lstStyle/>
          <a:p>
            <a:r>
              <a:rPr lang="en-IN" dirty="0"/>
              <a:t>Typical MCC Workflow</a:t>
            </a:r>
          </a:p>
        </p:txBody>
      </p:sp>
      <p:pic>
        <p:nvPicPr>
          <p:cNvPr id="5" name="Content Placeholder 4">
            <a:extLst>
              <a:ext uri="{FF2B5EF4-FFF2-40B4-BE49-F238E27FC236}">
                <a16:creationId xmlns:a16="http://schemas.microsoft.com/office/drawing/2014/main" id="{3B6725C3-362A-C579-B81C-DEB7C7E108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538" y="896645"/>
            <a:ext cx="11478827" cy="5761607"/>
          </a:xfrm>
        </p:spPr>
      </p:pic>
    </p:spTree>
    <p:extLst>
      <p:ext uri="{BB962C8B-B14F-4D97-AF65-F5344CB8AC3E}">
        <p14:creationId xmlns:p14="http://schemas.microsoft.com/office/powerpoint/2010/main" val="27741234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009A-2B89-A88F-E752-98C619853145}"/>
              </a:ext>
            </a:extLst>
          </p:cNvPr>
          <p:cNvSpPr>
            <a:spLocks noGrp="1"/>
          </p:cNvSpPr>
          <p:nvPr>
            <p:ph type="title"/>
          </p:nvPr>
        </p:nvSpPr>
        <p:spPr>
          <a:xfrm>
            <a:off x="545237" y="72163"/>
            <a:ext cx="10515600" cy="780094"/>
          </a:xfrm>
        </p:spPr>
        <p:txBody>
          <a:bodyPr/>
          <a:lstStyle/>
          <a:p>
            <a:r>
              <a:rPr lang="en-IN" dirty="0"/>
              <a:t>MCC key components</a:t>
            </a:r>
          </a:p>
        </p:txBody>
      </p:sp>
      <p:sp>
        <p:nvSpPr>
          <p:cNvPr id="3" name="Content Placeholder 2">
            <a:extLst>
              <a:ext uri="{FF2B5EF4-FFF2-40B4-BE49-F238E27FC236}">
                <a16:creationId xmlns:a16="http://schemas.microsoft.com/office/drawing/2014/main" id="{58BAB226-5560-3A39-38E9-3EDC41F82B33}"/>
              </a:ext>
            </a:extLst>
          </p:cNvPr>
          <p:cNvSpPr>
            <a:spLocks noGrp="1"/>
          </p:cNvSpPr>
          <p:nvPr>
            <p:ph idx="1"/>
          </p:nvPr>
        </p:nvSpPr>
        <p:spPr>
          <a:xfrm>
            <a:off x="142042" y="1012054"/>
            <a:ext cx="11913833" cy="5672831"/>
          </a:xfrm>
        </p:spPr>
        <p:txBody>
          <a:bodyPr/>
          <a:lstStyle/>
          <a:p>
            <a:pPr>
              <a:buFont typeface="Wingdings" panose="05000000000000000000" pitchFamily="2" charset="2"/>
              <a:buChar char="q"/>
            </a:pPr>
            <a:r>
              <a:rPr lang="en-IN" dirty="0"/>
              <a:t>Profiler</a:t>
            </a:r>
          </a:p>
          <a:p>
            <a:pPr lvl="1">
              <a:buFont typeface="Wingdings" panose="05000000000000000000" pitchFamily="2" charset="2"/>
              <a:buChar char="§"/>
            </a:pPr>
            <a:r>
              <a:rPr lang="en-IN" dirty="0"/>
              <a:t>Monitors application execution to collect data about the time to execute, power consumption, network traffic</a:t>
            </a:r>
          </a:p>
          <a:p>
            <a:pPr>
              <a:buFont typeface="Wingdings" panose="05000000000000000000" pitchFamily="2" charset="2"/>
              <a:buChar char="q"/>
            </a:pPr>
            <a:r>
              <a:rPr lang="en-IN" dirty="0"/>
              <a:t>Solver</a:t>
            </a:r>
          </a:p>
          <a:p>
            <a:pPr lvl="1">
              <a:buFont typeface="Wingdings" panose="05000000000000000000" pitchFamily="2" charset="2"/>
              <a:buChar char="§"/>
            </a:pPr>
            <a:r>
              <a:rPr lang="en-IN" dirty="0"/>
              <a:t>Solver has the task of selecting which parts of an app runs on mobile and cloud</a:t>
            </a:r>
          </a:p>
          <a:p>
            <a:pPr>
              <a:buFont typeface="Wingdings" panose="05000000000000000000" pitchFamily="2" charset="2"/>
              <a:buChar char="q"/>
            </a:pPr>
            <a:r>
              <a:rPr lang="en-IN" dirty="0"/>
              <a:t>Synchronizer</a:t>
            </a:r>
          </a:p>
          <a:p>
            <a:pPr lvl="1">
              <a:buFont typeface="Wingdings" panose="05000000000000000000" pitchFamily="2" charset="2"/>
              <a:buChar char="§"/>
            </a:pPr>
            <a:r>
              <a:rPr lang="en-IN" dirty="0"/>
              <a:t>Tasks of synchronizer modules is to collect results of split execution and combine, and make the execution details transparent to the user</a:t>
            </a:r>
          </a:p>
          <a:p>
            <a:pPr marL="457200" lvl="1" indent="0">
              <a:buNone/>
            </a:pPr>
            <a:endParaRPr lang="en-IN" dirty="0"/>
          </a:p>
          <a:p>
            <a:pPr>
              <a:buFont typeface="Wingdings" panose="05000000000000000000" pitchFamily="2" charset="2"/>
              <a:buChar char="§"/>
            </a:pPr>
            <a:r>
              <a:rPr lang="en-IN" dirty="0"/>
              <a:t>Simple APIs offering access to mobile services and requiring no specific knowledge of underlying network technologies </a:t>
            </a:r>
          </a:p>
          <a:p>
            <a:pPr>
              <a:buFont typeface="Wingdings" panose="05000000000000000000" pitchFamily="2" charset="2"/>
              <a:buChar char="§"/>
            </a:pPr>
            <a:r>
              <a:rPr lang="en-IN" dirty="0"/>
              <a:t>Web Interface</a:t>
            </a:r>
          </a:p>
          <a:p>
            <a:pPr>
              <a:buFont typeface="Wingdings" panose="05000000000000000000" pitchFamily="2" charset="2"/>
              <a:buChar char="§"/>
            </a:pPr>
            <a:r>
              <a:rPr lang="en-IN" dirty="0"/>
              <a:t>Internet access to remotely stored applications in the cloud </a:t>
            </a:r>
          </a:p>
        </p:txBody>
      </p:sp>
    </p:spTree>
    <p:extLst>
      <p:ext uri="{BB962C8B-B14F-4D97-AF65-F5344CB8AC3E}">
        <p14:creationId xmlns:p14="http://schemas.microsoft.com/office/powerpoint/2010/main" val="4045680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62DB-6049-A426-1E58-7BE9C00C22A7}"/>
              </a:ext>
            </a:extLst>
          </p:cNvPr>
          <p:cNvSpPr>
            <a:spLocks noGrp="1"/>
          </p:cNvSpPr>
          <p:nvPr>
            <p:ph type="title"/>
          </p:nvPr>
        </p:nvSpPr>
        <p:spPr>
          <a:xfrm>
            <a:off x="341052" y="44388"/>
            <a:ext cx="10515600" cy="646929"/>
          </a:xfrm>
        </p:spPr>
        <p:txBody>
          <a:bodyPr>
            <a:normAutofit fontScale="90000"/>
          </a:bodyPr>
          <a:lstStyle/>
          <a:p>
            <a:r>
              <a:rPr lang="en-IN" dirty="0"/>
              <a:t>MCC- Typical Architecture</a:t>
            </a:r>
          </a:p>
        </p:txBody>
      </p:sp>
      <p:pic>
        <p:nvPicPr>
          <p:cNvPr id="5" name="Content Placeholder 4">
            <a:extLst>
              <a:ext uri="{FF2B5EF4-FFF2-40B4-BE49-F238E27FC236}">
                <a16:creationId xmlns:a16="http://schemas.microsoft.com/office/drawing/2014/main" id="{84C82DBC-DEB2-E78A-80C6-C91A671B2A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8788" y="1047565"/>
            <a:ext cx="9986640" cy="5734975"/>
          </a:xfrm>
        </p:spPr>
      </p:pic>
    </p:spTree>
    <p:extLst>
      <p:ext uri="{BB962C8B-B14F-4D97-AF65-F5344CB8AC3E}">
        <p14:creationId xmlns:p14="http://schemas.microsoft.com/office/powerpoint/2010/main" val="23503528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B528-07D8-0AA6-5F37-FD452BA4138B}"/>
              </a:ext>
            </a:extLst>
          </p:cNvPr>
          <p:cNvSpPr>
            <a:spLocks noGrp="1"/>
          </p:cNvSpPr>
          <p:nvPr>
            <p:ph type="title"/>
          </p:nvPr>
        </p:nvSpPr>
        <p:spPr/>
        <p:txBody>
          <a:bodyPr/>
          <a:lstStyle/>
          <a:p>
            <a:r>
              <a:rPr lang="en-IN" dirty="0"/>
              <a:t>Types of Cloud Resources in MCC</a:t>
            </a:r>
          </a:p>
        </p:txBody>
      </p:sp>
      <p:sp>
        <p:nvSpPr>
          <p:cNvPr id="3" name="Content Placeholder 2">
            <a:extLst>
              <a:ext uri="{FF2B5EF4-FFF2-40B4-BE49-F238E27FC236}">
                <a16:creationId xmlns:a16="http://schemas.microsoft.com/office/drawing/2014/main" id="{A6DA8404-A65B-4C72-732C-764967EF5A32}"/>
              </a:ext>
            </a:extLst>
          </p:cNvPr>
          <p:cNvSpPr>
            <a:spLocks noGrp="1"/>
          </p:cNvSpPr>
          <p:nvPr>
            <p:ph idx="1"/>
          </p:nvPr>
        </p:nvSpPr>
        <p:spPr/>
        <p:txBody>
          <a:bodyPr/>
          <a:lstStyle/>
          <a:p>
            <a:r>
              <a:rPr lang="en-IN" dirty="0"/>
              <a:t>Distant mobile cloud</a:t>
            </a:r>
          </a:p>
          <a:p>
            <a:r>
              <a:rPr lang="en-IN" dirty="0"/>
              <a:t>Distant immobile cloud</a:t>
            </a:r>
          </a:p>
          <a:p>
            <a:r>
              <a:rPr lang="en-IN" dirty="0"/>
              <a:t>Proximate mobile entity</a:t>
            </a:r>
          </a:p>
          <a:p>
            <a:r>
              <a:rPr lang="en-IN" dirty="0"/>
              <a:t>Hybrid</a:t>
            </a:r>
          </a:p>
          <a:p>
            <a:endParaRPr lang="en-IN" dirty="0"/>
          </a:p>
        </p:txBody>
      </p:sp>
    </p:spTree>
    <p:extLst>
      <p:ext uri="{BB962C8B-B14F-4D97-AF65-F5344CB8AC3E}">
        <p14:creationId xmlns:p14="http://schemas.microsoft.com/office/powerpoint/2010/main" val="341902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1BA1A-6CDC-F0CC-D5FC-81327BA47341}"/>
              </a:ext>
            </a:extLst>
          </p:cNvPr>
          <p:cNvSpPr>
            <a:spLocks noGrp="1"/>
          </p:cNvSpPr>
          <p:nvPr>
            <p:ph type="title"/>
          </p:nvPr>
        </p:nvSpPr>
        <p:spPr>
          <a:xfrm>
            <a:off x="838200" y="365126"/>
            <a:ext cx="10515600" cy="638052"/>
          </a:xfrm>
        </p:spPr>
        <p:txBody>
          <a:bodyPr>
            <a:normAutofit fontScale="90000"/>
          </a:bodyPr>
          <a:lstStyle/>
          <a:p>
            <a:r>
              <a:rPr lang="en-US" dirty="0"/>
              <a:t>MapReduce Model</a:t>
            </a:r>
            <a:endParaRPr lang="en-IN" dirty="0"/>
          </a:p>
        </p:txBody>
      </p:sp>
      <p:sp>
        <p:nvSpPr>
          <p:cNvPr id="3" name="Content Placeholder 2">
            <a:extLst>
              <a:ext uri="{FF2B5EF4-FFF2-40B4-BE49-F238E27FC236}">
                <a16:creationId xmlns:a16="http://schemas.microsoft.com/office/drawing/2014/main" id="{C572A896-BD5F-B011-66EF-3C90D589DA7D}"/>
              </a:ext>
            </a:extLst>
          </p:cNvPr>
          <p:cNvSpPr>
            <a:spLocks noGrp="1"/>
          </p:cNvSpPr>
          <p:nvPr>
            <p:ph idx="1"/>
          </p:nvPr>
        </p:nvSpPr>
        <p:spPr>
          <a:xfrm>
            <a:off x="221941" y="1402672"/>
            <a:ext cx="11700769" cy="5264458"/>
          </a:xfrm>
        </p:spPr>
        <p:txBody>
          <a:bodyPr/>
          <a:lstStyle/>
          <a:p>
            <a:r>
              <a:rPr lang="en-US" dirty="0"/>
              <a:t>It is a parallel programming abstraction</a:t>
            </a:r>
          </a:p>
          <a:p>
            <a:r>
              <a:rPr lang="en-US" dirty="0"/>
              <a:t>Used by many different parallel applications which carry out large scale computation involving thousands of processors</a:t>
            </a:r>
          </a:p>
          <a:p>
            <a:r>
              <a:rPr lang="en-US" dirty="0"/>
              <a:t>Leverages a common underlying fault-tolerant implementation</a:t>
            </a:r>
          </a:p>
          <a:p>
            <a:r>
              <a:rPr lang="en-US" dirty="0"/>
              <a:t>MapReduce has two phases:</a:t>
            </a:r>
          </a:p>
          <a:p>
            <a:pPr lvl="1"/>
            <a:r>
              <a:rPr lang="en-IN" dirty="0"/>
              <a:t>Map operation</a:t>
            </a:r>
          </a:p>
          <a:p>
            <a:pPr lvl="1"/>
            <a:r>
              <a:rPr lang="en-IN" dirty="0"/>
              <a:t>Reduce operation</a:t>
            </a:r>
          </a:p>
          <a:p>
            <a:r>
              <a:rPr lang="en-IN" dirty="0"/>
              <a:t>A configurable number of M ‘mapper’ processors ad R ‘reducer’ processors are assigned to work on the problem</a:t>
            </a:r>
          </a:p>
          <a:p>
            <a:r>
              <a:rPr lang="en-IN" dirty="0"/>
              <a:t>Computation is coordinated by a single master process</a:t>
            </a:r>
          </a:p>
        </p:txBody>
      </p:sp>
    </p:spTree>
    <p:extLst>
      <p:ext uri="{BB962C8B-B14F-4D97-AF65-F5344CB8AC3E}">
        <p14:creationId xmlns:p14="http://schemas.microsoft.com/office/powerpoint/2010/main" val="42283419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FD11C-E81F-979C-6B6C-94F703387648}"/>
              </a:ext>
            </a:extLst>
          </p:cNvPr>
          <p:cNvSpPr>
            <a:spLocks noGrp="1"/>
          </p:cNvSpPr>
          <p:nvPr>
            <p:ph type="title"/>
          </p:nvPr>
        </p:nvSpPr>
        <p:spPr>
          <a:xfrm>
            <a:off x="287784" y="295428"/>
            <a:ext cx="10515600" cy="771217"/>
          </a:xfrm>
        </p:spPr>
        <p:txBody>
          <a:bodyPr/>
          <a:lstStyle/>
          <a:p>
            <a:r>
              <a:rPr lang="en-IN" dirty="0"/>
              <a:t>Advantages of MCC</a:t>
            </a:r>
          </a:p>
        </p:txBody>
      </p:sp>
      <p:sp>
        <p:nvSpPr>
          <p:cNvPr id="3" name="Content Placeholder 2">
            <a:extLst>
              <a:ext uri="{FF2B5EF4-FFF2-40B4-BE49-F238E27FC236}">
                <a16:creationId xmlns:a16="http://schemas.microsoft.com/office/drawing/2014/main" id="{170A7693-706D-AA0A-3F94-B1F6AF2E3EC5}"/>
              </a:ext>
            </a:extLst>
          </p:cNvPr>
          <p:cNvSpPr>
            <a:spLocks noGrp="1"/>
          </p:cNvSpPr>
          <p:nvPr>
            <p:ph idx="1"/>
          </p:nvPr>
        </p:nvSpPr>
        <p:spPr>
          <a:xfrm>
            <a:off x="287784" y="1825624"/>
            <a:ext cx="11688193" cy="4628441"/>
          </a:xfrm>
        </p:spPr>
        <p:txBody>
          <a:bodyPr/>
          <a:lstStyle/>
          <a:p>
            <a:r>
              <a:rPr lang="en-IN" dirty="0"/>
              <a:t>Extending battery lifetime</a:t>
            </a:r>
          </a:p>
          <a:p>
            <a:r>
              <a:rPr lang="en-IN" dirty="0"/>
              <a:t>Improving data storage capacity and processing power</a:t>
            </a:r>
          </a:p>
          <a:p>
            <a:r>
              <a:rPr lang="en-IN" dirty="0"/>
              <a:t>Improve reliability and availability</a:t>
            </a:r>
          </a:p>
          <a:p>
            <a:r>
              <a:rPr lang="en-IN" dirty="0"/>
              <a:t>Dynamic provisioning</a:t>
            </a:r>
          </a:p>
          <a:p>
            <a:r>
              <a:rPr lang="en-IN" dirty="0"/>
              <a:t>Scalability</a:t>
            </a:r>
          </a:p>
          <a:p>
            <a:r>
              <a:rPr lang="en-IN" dirty="0"/>
              <a:t>Multi-tenancy</a:t>
            </a:r>
          </a:p>
          <a:p>
            <a:r>
              <a:rPr lang="en-IN" dirty="0"/>
              <a:t>Ease of integration</a:t>
            </a:r>
          </a:p>
          <a:p>
            <a:endParaRPr lang="en-IN" dirty="0"/>
          </a:p>
        </p:txBody>
      </p:sp>
    </p:spTree>
    <p:extLst>
      <p:ext uri="{BB962C8B-B14F-4D97-AF65-F5344CB8AC3E}">
        <p14:creationId xmlns:p14="http://schemas.microsoft.com/office/powerpoint/2010/main" val="12623542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B7EC-23D6-7CFE-B5BD-86368D6BF1AE}"/>
              </a:ext>
            </a:extLst>
          </p:cNvPr>
          <p:cNvSpPr>
            <a:spLocks noGrp="1"/>
          </p:cNvSpPr>
          <p:nvPr>
            <p:ph type="title"/>
          </p:nvPr>
        </p:nvSpPr>
        <p:spPr>
          <a:xfrm>
            <a:off x="341051" y="160939"/>
            <a:ext cx="10515600" cy="700195"/>
          </a:xfrm>
        </p:spPr>
        <p:txBody>
          <a:bodyPr/>
          <a:lstStyle/>
          <a:p>
            <a:r>
              <a:rPr lang="en-IN" dirty="0"/>
              <a:t>MCC Challenges</a:t>
            </a:r>
          </a:p>
        </p:txBody>
      </p:sp>
      <p:sp>
        <p:nvSpPr>
          <p:cNvPr id="3" name="Content Placeholder 2">
            <a:extLst>
              <a:ext uri="{FF2B5EF4-FFF2-40B4-BE49-F238E27FC236}">
                <a16:creationId xmlns:a16="http://schemas.microsoft.com/office/drawing/2014/main" id="{AF229B16-C610-16A9-6FF1-D809D72563B4}"/>
              </a:ext>
            </a:extLst>
          </p:cNvPr>
          <p:cNvSpPr>
            <a:spLocks noGrp="1"/>
          </p:cNvSpPr>
          <p:nvPr>
            <p:ph idx="1"/>
          </p:nvPr>
        </p:nvSpPr>
        <p:spPr>
          <a:xfrm>
            <a:off x="239697" y="994298"/>
            <a:ext cx="11718524" cy="5779363"/>
          </a:xfrm>
        </p:spPr>
        <p:txBody>
          <a:bodyPr/>
          <a:lstStyle/>
          <a:p>
            <a:r>
              <a:rPr lang="en-IN" b="1" dirty="0"/>
              <a:t>Security Issues</a:t>
            </a:r>
          </a:p>
          <a:p>
            <a:pPr marL="0" indent="0">
              <a:buNone/>
            </a:pPr>
            <a:endParaRPr lang="en-IN" dirty="0"/>
          </a:p>
          <a:p>
            <a:pPr marL="0" indent="0">
              <a:buNone/>
            </a:pPr>
            <a:r>
              <a:rPr lang="en-IN" dirty="0"/>
              <a:t>Protecting user privacy and data/application secrecy from adversaries is the key to establish and maintain consumer’s trust in the mobile platform, especially in MCC.</a:t>
            </a:r>
          </a:p>
          <a:p>
            <a:pPr marL="0" indent="0">
              <a:buNone/>
            </a:pPr>
            <a:endParaRPr lang="en-IN" dirty="0"/>
          </a:p>
          <a:p>
            <a:pPr marL="0" indent="0">
              <a:buNone/>
            </a:pPr>
            <a:r>
              <a:rPr lang="en-IN" dirty="0"/>
              <a:t>MCC security issues have two main categories</a:t>
            </a:r>
          </a:p>
          <a:p>
            <a:pPr>
              <a:buFont typeface="Wingdings" panose="05000000000000000000" pitchFamily="2" charset="2"/>
              <a:buChar char="ü"/>
            </a:pPr>
            <a:r>
              <a:rPr lang="en-IN" dirty="0"/>
              <a:t>Security for mobile users</a:t>
            </a:r>
          </a:p>
          <a:p>
            <a:pPr>
              <a:buFont typeface="Wingdings" panose="05000000000000000000" pitchFamily="2" charset="2"/>
              <a:buChar char="ü"/>
            </a:pPr>
            <a:r>
              <a:rPr lang="en-IN" dirty="0"/>
              <a:t>Securing data on clouds </a:t>
            </a:r>
          </a:p>
          <a:p>
            <a:endParaRPr lang="en-IN" dirty="0"/>
          </a:p>
        </p:txBody>
      </p:sp>
    </p:spTree>
    <p:extLst>
      <p:ext uri="{BB962C8B-B14F-4D97-AF65-F5344CB8AC3E}">
        <p14:creationId xmlns:p14="http://schemas.microsoft.com/office/powerpoint/2010/main" val="37275492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B7EC-23D6-7CFE-B5BD-86368D6BF1AE}"/>
              </a:ext>
            </a:extLst>
          </p:cNvPr>
          <p:cNvSpPr>
            <a:spLocks noGrp="1"/>
          </p:cNvSpPr>
          <p:nvPr>
            <p:ph type="title"/>
          </p:nvPr>
        </p:nvSpPr>
        <p:spPr>
          <a:xfrm>
            <a:off x="341051" y="160939"/>
            <a:ext cx="10515600" cy="700195"/>
          </a:xfrm>
        </p:spPr>
        <p:txBody>
          <a:bodyPr/>
          <a:lstStyle/>
          <a:p>
            <a:r>
              <a:rPr lang="en-IN" dirty="0"/>
              <a:t>MCC Challenges</a:t>
            </a:r>
          </a:p>
        </p:txBody>
      </p:sp>
      <p:sp>
        <p:nvSpPr>
          <p:cNvPr id="3" name="Content Placeholder 2">
            <a:extLst>
              <a:ext uri="{FF2B5EF4-FFF2-40B4-BE49-F238E27FC236}">
                <a16:creationId xmlns:a16="http://schemas.microsoft.com/office/drawing/2014/main" id="{AF229B16-C610-16A9-6FF1-D809D72563B4}"/>
              </a:ext>
            </a:extLst>
          </p:cNvPr>
          <p:cNvSpPr>
            <a:spLocks noGrp="1"/>
          </p:cNvSpPr>
          <p:nvPr>
            <p:ph idx="1"/>
          </p:nvPr>
        </p:nvSpPr>
        <p:spPr>
          <a:xfrm>
            <a:off x="239697" y="994298"/>
            <a:ext cx="11718524" cy="5779363"/>
          </a:xfrm>
        </p:spPr>
        <p:txBody>
          <a:bodyPr/>
          <a:lstStyle/>
          <a:p>
            <a:r>
              <a:rPr lang="en-IN" b="1" dirty="0"/>
              <a:t>Security and Privacy for Mobile Users</a:t>
            </a:r>
          </a:p>
          <a:p>
            <a:pPr>
              <a:buFont typeface="Wingdings" panose="05000000000000000000" pitchFamily="2" charset="2"/>
              <a:buChar char="§"/>
            </a:pPr>
            <a:r>
              <a:rPr lang="en-IN" dirty="0"/>
              <a:t>Mobile devices are exposed to numerous security threats like malicious codes and their vulnerability</a:t>
            </a:r>
          </a:p>
          <a:p>
            <a:pPr>
              <a:buFont typeface="Wingdings" panose="05000000000000000000" pitchFamily="2" charset="2"/>
              <a:buChar char="§"/>
            </a:pPr>
            <a:r>
              <a:rPr lang="en-IN" dirty="0"/>
              <a:t>GPS can cause privacy issues for subscribers</a:t>
            </a:r>
          </a:p>
          <a:p>
            <a:pPr>
              <a:buFont typeface="Wingdings" panose="05000000000000000000" pitchFamily="2" charset="2"/>
              <a:buChar char="§"/>
            </a:pPr>
            <a:r>
              <a:rPr lang="en-IN" dirty="0"/>
              <a:t>Security for mobile applications:</a:t>
            </a:r>
          </a:p>
          <a:p>
            <a:pPr lvl="1">
              <a:buFont typeface="Wingdings" panose="05000000000000000000" pitchFamily="2" charset="2"/>
              <a:buChar char="§"/>
            </a:pPr>
            <a:r>
              <a:rPr lang="en-IN" dirty="0"/>
              <a:t>Installing and running security software are the simplest ways to detect security threats</a:t>
            </a:r>
          </a:p>
          <a:p>
            <a:pPr lvl="1">
              <a:buFont typeface="Wingdings" panose="05000000000000000000" pitchFamily="2" charset="2"/>
              <a:buChar char="§"/>
            </a:pPr>
            <a:r>
              <a:rPr lang="en-IN" dirty="0"/>
              <a:t>Mobile devices are resource constrained, protecting them from the threats is more difficult than that for resourceful devices.</a:t>
            </a:r>
          </a:p>
          <a:p>
            <a:pPr>
              <a:buFont typeface="Wingdings" panose="05000000000000000000" pitchFamily="2" charset="2"/>
              <a:buChar char="§"/>
            </a:pPr>
            <a:r>
              <a:rPr lang="en-IN" dirty="0"/>
              <a:t>Location based services (LBS) faces a privacy issue on mobile users’ provide privacy information such as their current location</a:t>
            </a:r>
          </a:p>
          <a:p>
            <a:pPr>
              <a:buFont typeface="Wingdings" panose="05000000000000000000" pitchFamily="2" charset="2"/>
              <a:buChar char="§"/>
            </a:pPr>
            <a:r>
              <a:rPr lang="en-IN" dirty="0"/>
              <a:t>Problem becomes even worse, if an adversary knows user’s important information</a:t>
            </a:r>
          </a:p>
          <a:p>
            <a:pPr>
              <a:buFont typeface="Wingdings" panose="05000000000000000000" pitchFamily="2" charset="2"/>
              <a:buChar char="§"/>
            </a:pPr>
            <a:endParaRPr lang="en-IN" dirty="0"/>
          </a:p>
        </p:txBody>
      </p:sp>
    </p:spTree>
    <p:extLst>
      <p:ext uri="{BB962C8B-B14F-4D97-AF65-F5344CB8AC3E}">
        <p14:creationId xmlns:p14="http://schemas.microsoft.com/office/powerpoint/2010/main" val="29152974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B7EC-23D6-7CFE-B5BD-86368D6BF1AE}"/>
              </a:ext>
            </a:extLst>
          </p:cNvPr>
          <p:cNvSpPr>
            <a:spLocks noGrp="1"/>
          </p:cNvSpPr>
          <p:nvPr>
            <p:ph type="title"/>
          </p:nvPr>
        </p:nvSpPr>
        <p:spPr>
          <a:xfrm>
            <a:off x="341051" y="160939"/>
            <a:ext cx="10515600" cy="700195"/>
          </a:xfrm>
        </p:spPr>
        <p:txBody>
          <a:bodyPr/>
          <a:lstStyle/>
          <a:p>
            <a:r>
              <a:rPr lang="en-IN" dirty="0"/>
              <a:t>MCC Challenges</a:t>
            </a:r>
          </a:p>
        </p:txBody>
      </p:sp>
      <p:sp>
        <p:nvSpPr>
          <p:cNvPr id="3" name="Content Placeholder 2">
            <a:extLst>
              <a:ext uri="{FF2B5EF4-FFF2-40B4-BE49-F238E27FC236}">
                <a16:creationId xmlns:a16="http://schemas.microsoft.com/office/drawing/2014/main" id="{AF229B16-C610-16A9-6FF1-D809D72563B4}"/>
              </a:ext>
            </a:extLst>
          </p:cNvPr>
          <p:cNvSpPr>
            <a:spLocks noGrp="1"/>
          </p:cNvSpPr>
          <p:nvPr>
            <p:ph idx="1"/>
          </p:nvPr>
        </p:nvSpPr>
        <p:spPr>
          <a:xfrm>
            <a:off x="239697" y="1198485"/>
            <a:ext cx="11718524" cy="5575176"/>
          </a:xfrm>
        </p:spPr>
        <p:txBody>
          <a:bodyPr/>
          <a:lstStyle/>
          <a:p>
            <a:r>
              <a:rPr lang="en-IN" b="1" dirty="0"/>
              <a:t>Security for Mobile Users</a:t>
            </a:r>
          </a:p>
          <a:p>
            <a:pPr marL="0" indent="0">
              <a:buNone/>
            </a:pPr>
            <a:endParaRPr lang="en-IN" b="1" dirty="0"/>
          </a:p>
          <a:p>
            <a:pPr>
              <a:buFont typeface="Wingdings" panose="05000000000000000000" pitchFamily="2" charset="2"/>
              <a:buChar char="§"/>
            </a:pPr>
            <a:r>
              <a:rPr lang="en-IN" dirty="0"/>
              <a:t>Approaches to move the threat detection capabilities to the cloud</a:t>
            </a:r>
          </a:p>
          <a:p>
            <a:pPr>
              <a:buFont typeface="Wingdings" panose="05000000000000000000" pitchFamily="2" charset="2"/>
              <a:buChar char="§"/>
            </a:pPr>
            <a:r>
              <a:rPr lang="en-IN" dirty="0"/>
              <a:t>Host agent runs on mobile devices to inspect the file activity on a system. If an identified file is not available in a cache of previously </a:t>
            </a:r>
            <a:r>
              <a:rPr lang="en-IN" dirty="0" err="1"/>
              <a:t>analyzed</a:t>
            </a:r>
            <a:r>
              <a:rPr lang="en-IN" dirty="0"/>
              <a:t> files, the file will be sent to the cloud network service for verification.</a:t>
            </a:r>
          </a:p>
          <a:p>
            <a:pPr>
              <a:buFont typeface="Wingdings" panose="05000000000000000000" pitchFamily="2" charset="2"/>
              <a:buChar char="§"/>
            </a:pPr>
            <a:r>
              <a:rPr lang="en-IN" dirty="0"/>
              <a:t>Attack detection for a smart phone is performed on a remote server in the cloud.</a:t>
            </a:r>
          </a:p>
          <a:p>
            <a:pPr>
              <a:buFont typeface="Wingdings" panose="05000000000000000000" pitchFamily="2" charset="2"/>
              <a:buChar char="§"/>
            </a:pPr>
            <a:r>
              <a:rPr lang="en-IN" dirty="0"/>
              <a:t>The smart phone records only a minimal execution trace, and transmits it to the security server in the cloud. </a:t>
            </a:r>
          </a:p>
          <a:p>
            <a:pPr>
              <a:buFont typeface="Wingdings" panose="05000000000000000000" pitchFamily="2" charset="2"/>
              <a:buChar char="§"/>
            </a:pPr>
            <a:endParaRPr lang="en-IN" dirty="0"/>
          </a:p>
        </p:txBody>
      </p:sp>
    </p:spTree>
    <p:extLst>
      <p:ext uri="{BB962C8B-B14F-4D97-AF65-F5344CB8AC3E}">
        <p14:creationId xmlns:p14="http://schemas.microsoft.com/office/powerpoint/2010/main" val="13972170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7BDC-D255-9CF0-E67A-3A82C5D40E21}"/>
              </a:ext>
            </a:extLst>
          </p:cNvPr>
          <p:cNvSpPr>
            <a:spLocks noGrp="1"/>
          </p:cNvSpPr>
          <p:nvPr>
            <p:ph type="title"/>
          </p:nvPr>
        </p:nvSpPr>
        <p:spPr/>
        <p:txBody>
          <a:bodyPr/>
          <a:lstStyle/>
          <a:p>
            <a:r>
              <a:rPr lang="en-IN"/>
              <a:t>MCC Challenges</a:t>
            </a:r>
          </a:p>
        </p:txBody>
      </p:sp>
      <p:sp>
        <p:nvSpPr>
          <p:cNvPr id="3" name="Content Placeholder 2">
            <a:extLst>
              <a:ext uri="{FF2B5EF4-FFF2-40B4-BE49-F238E27FC236}">
                <a16:creationId xmlns:a16="http://schemas.microsoft.com/office/drawing/2014/main" id="{A2A1E033-79B2-D3AC-5107-014B8EFACCE9}"/>
              </a:ext>
            </a:extLst>
          </p:cNvPr>
          <p:cNvSpPr>
            <a:spLocks noGrp="1"/>
          </p:cNvSpPr>
          <p:nvPr>
            <p:ph idx="1"/>
          </p:nvPr>
        </p:nvSpPr>
        <p:spPr/>
        <p:txBody>
          <a:bodyPr/>
          <a:lstStyle/>
          <a:p>
            <a:r>
              <a:rPr lang="en-IN" dirty="0"/>
              <a:t>Network Access Management</a:t>
            </a:r>
          </a:p>
          <a:p>
            <a:r>
              <a:rPr lang="en-IN" dirty="0"/>
              <a:t>Quality of Service</a:t>
            </a:r>
          </a:p>
          <a:p>
            <a:r>
              <a:rPr lang="en-IN" dirty="0"/>
              <a:t>Pricing</a:t>
            </a:r>
          </a:p>
          <a:p>
            <a:r>
              <a:rPr lang="en-IN" dirty="0"/>
              <a:t>Context-aware Mobile Cloud services</a:t>
            </a:r>
          </a:p>
          <a:p>
            <a:r>
              <a:rPr lang="en-IN" dirty="0"/>
              <a:t>Standard Interface</a:t>
            </a:r>
          </a:p>
          <a:p>
            <a:r>
              <a:rPr lang="en-IN" dirty="0"/>
              <a:t>Service Convergence</a:t>
            </a:r>
          </a:p>
          <a:p>
            <a:pPr marL="0" indent="0">
              <a:buNone/>
            </a:pPr>
            <a:endParaRPr lang="en-IN" dirty="0"/>
          </a:p>
        </p:txBody>
      </p:sp>
    </p:spTree>
    <p:extLst>
      <p:ext uri="{BB962C8B-B14F-4D97-AF65-F5344CB8AC3E}">
        <p14:creationId xmlns:p14="http://schemas.microsoft.com/office/powerpoint/2010/main" val="12888443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76658-8197-2AE8-9081-41EF83317465}"/>
              </a:ext>
            </a:extLst>
          </p:cNvPr>
          <p:cNvSpPr>
            <a:spLocks noGrp="1"/>
          </p:cNvSpPr>
          <p:nvPr>
            <p:ph type="title"/>
          </p:nvPr>
        </p:nvSpPr>
        <p:spPr/>
        <p:txBody>
          <a:bodyPr/>
          <a:lstStyle/>
          <a:p>
            <a:r>
              <a:rPr lang="en-IN" dirty="0"/>
              <a:t>MCC Applications</a:t>
            </a:r>
          </a:p>
        </p:txBody>
      </p:sp>
      <p:sp>
        <p:nvSpPr>
          <p:cNvPr id="3" name="Content Placeholder 2">
            <a:extLst>
              <a:ext uri="{FF2B5EF4-FFF2-40B4-BE49-F238E27FC236}">
                <a16:creationId xmlns:a16="http://schemas.microsoft.com/office/drawing/2014/main" id="{24274736-DFED-6314-CB02-4CE84F03C825}"/>
              </a:ext>
            </a:extLst>
          </p:cNvPr>
          <p:cNvSpPr>
            <a:spLocks noGrp="1"/>
          </p:cNvSpPr>
          <p:nvPr>
            <p:ph idx="1"/>
          </p:nvPr>
        </p:nvSpPr>
        <p:spPr/>
        <p:txBody>
          <a:bodyPr/>
          <a:lstStyle/>
          <a:p>
            <a:r>
              <a:rPr lang="en-IN" dirty="0"/>
              <a:t>M-Commerce (B2B, B2C, C2C, D2C, D2D)</a:t>
            </a:r>
          </a:p>
          <a:p>
            <a:r>
              <a:rPr lang="en-IN" dirty="0"/>
              <a:t>Mobile learning</a:t>
            </a:r>
          </a:p>
          <a:p>
            <a:r>
              <a:rPr lang="en-IN" dirty="0"/>
              <a:t>Mobile healthcare</a:t>
            </a:r>
          </a:p>
          <a:p>
            <a:r>
              <a:rPr lang="en-IN" dirty="0"/>
              <a:t>Mobile gaming</a:t>
            </a:r>
          </a:p>
          <a:p>
            <a:r>
              <a:rPr lang="en-IN" dirty="0"/>
              <a:t>And a lot more…..</a:t>
            </a:r>
          </a:p>
        </p:txBody>
      </p:sp>
    </p:spTree>
    <p:extLst>
      <p:ext uri="{BB962C8B-B14F-4D97-AF65-F5344CB8AC3E}">
        <p14:creationId xmlns:p14="http://schemas.microsoft.com/office/powerpoint/2010/main" val="4207305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2C84-2BCF-96E7-8D60-C3D88216C7B3}"/>
              </a:ext>
            </a:extLst>
          </p:cNvPr>
          <p:cNvSpPr>
            <a:spLocks noGrp="1"/>
          </p:cNvSpPr>
          <p:nvPr>
            <p:ph type="title"/>
          </p:nvPr>
        </p:nvSpPr>
        <p:spPr>
          <a:xfrm>
            <a:off x="232299" y="365126"/>
            <a:ext cx="10515600" cy="620296"/>
          </a:xfrm>
        </p:spPr>
        <p:txBody>
          <a:bodyPr>
            <a:normAutofit fontScale="90000"/>
          </a:bodyPr>
          <a:lstStyle/>
          <a:p>
            <a:r>
              <a:rPr lang="en-IN" b="1" dirty="0"/>
              <a:t>Edge Computing</a:t>
            </a:r>
          </a:p>
        </p:txBody>
      </p:sp>
      <p:sp>
        <p:nvSpPr>
          <p:cNvPr id="3" name="Content Placeholder 2">
            <a:extLst>
              <a:ext uri="{FF2B5EF4-FFF2-40B4-BE49-F238E27FC236}">
                <a16:creationId xmlns:a16="http://schemas.microsoft.com/office/drawing/2014/main" id="{EF530461-F02B-D593-54FA-17DD92B770A8}"/>
              </a:ext>
            </a:extLst>
          </p:cNvPr>
          <p:cNvSpPr>
            <a:spLocks noGrp="1"/>
          </p:cNvSpPr>
          <p:nvPr>
            <p:ph idx="1"/>
          </p:nvPr>
        </p:nvSpPr>
        <p:spPr>
          <a:xfrm>
            <a:off x="232299" y="1802168"/>
            <a:ext cx="11727402" cy="4305669"/>
          </a:xfrm>
        </p:spPr>
        <p:txBody>
          <a:bodyPr/>
          <a:lstStyle/>
          <a:p>
            <a:pPr algn="just"/>
            <a:r>
              <a:rPr lang="en-IN" dirty="0"/>
              <a:t>Edge computing allows the cloud to be genuinely distributed.</a:t>
            </a:r>
          </a:p>
          <a:p>
            <a:pPr algn="just"/>
            <a:r>
              <a:rPr lang="en-IN" dirty="0"/>
              <a:t>Don’t need to rely on the cloud for all the processing and data aggregation collection processing and querying.</a:t>
            </a:r>
          </a:p>
          <a:p>
            <a:pPr algn="just"/>
            <a:r>
              <a:rPr lang="en-IN" dirty="0"/>
              <a:t>Mimics the public cloud platform capabilities.</a:t>
            </a:r>
          </a:p>
          <a:p>
            <a:pPr algn="just"/>
            <a:r>
              <a:rPr lang="en-IN" dirty="0"/>
              <a:t>Reduces the latency by avoiding the round-trip and brings in the data sovereignty by keeping data where it actually belongs.</a:t>
            </a:r>
          </a:p>
          <a:p>
            <a:pPr algn="just"/>
            <a:r>
              <a:rPr lang="en-IN" dirty="0"/>
              <a:t>Delivers local storage, compute and network services.</a:t>
            </a:r>
          </a:p>
          <a:p>
            <a:endParaRPr lang="en-IN" dirty="0"/>
          </a:p>
          <a:p>
            <a:pPr marL="0" indent="0">
              <a:buNone/>
            </a:pPr>
            <a:endParaRPr lang="en-IN" dirty="0"/>
          </a:p>
        </p:txBody>
      </p:sp>
    </p:spTree>
    <p:extLst>
      <p:ext uri="{BB962C8B-B14F-4D97-AF65-F5344CB8AC3E}">
        <p14:creationId xmlns:p14="http://schemas.microsoft.com/office/powerpoint/2010/main" val="27699192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17EB7-BACB-693D-ADCD-FEE7A2202368}"/>
              </a:ext>
            </a:extLst>
          </p:cNvPr>
          <p:cNvSpPr>
            <a:spLocks noGrp="1"/>
          </p:cNvSpPr>
          <p:nvPr>
            <p:ph type="title"/>
          </p:nvPr>
        </p:nvSpPr>
        <p:spPr>
          <a:xfrm>
            <a:off x="554115" y="196450"/>
            <a:ext cx="10515600" cy="762339"/>
          </a:xfrm>
        </p:spPr>
        <p:txBody>
          <a:bodyPr/>
          <a:lstStyle/>
          <a:p>
            <a:r>
              <a:rPr lang="en-IN" dirty="0"/>
              <a:t>Edge computing: makes distributed cloud</a:t>
            </a:r>
          </a:p>
        </p:txBody>
      </p:sp>
      <p:sp>
        <p:nvSpPr>
          <p:cNvPr id="3" name="Content Placeholder 2">
            <a:extLst>
              <a:ext uri="{FF2B5EF4-FFF2-40B4-BE49-F238E27FC236}">
                <a16:creationId xmlns:a16="http://schemas.microsoft.com/office/drawing/2014/main" id="{FF25CFEE-7C8E-D5A8-287F-297C92B8133C}"/>
              </a:ext>
            </a:extLst>
          </p:cNvPr>
          <p:cNvSpPr>
            <a:spLocks noGrp="1"/>
          </p:cNvSpPr>
          <p:nvPr>
            <p:ph idx="1"/>
          </p:nvPr>
        </p:nvSpPr>
        <p:spPr>
          <a:xfrm>
            <a:off x="199470" y="1388910"/>
            <a:ext cx="6343373" cy="5272640"/>
          </a:xfrm>
        </p:spPr>
        <p:txBody>
          <a:bodyPr/>
          <a:lstStyle/>
          <a:p>
            <a:pPr algn="just"/>
            <a:r>
              <a:rPr lang="en-IN" dirty="0"/>
              <a:t>The previous generation of cloud was a client-server architecture where a very little processing was done in the client side but all the heavy lifting was done in the cloud.</a:t>
            </a:r>
          </a:p>
          <a:p>
            <a:pPr algn="just"/>
            <a:r>
              <a:rPr lang="en-IN" dirty="0"/>
              <a:t>With all the innovations done in the hardware chips, it brings more sense to bring the compute down to the devices.</a:t>
            </a:r>
          </a:p>
          <a:p>
            <a:pPr marL="0" indent="0">
              <a:buNone/>
            </a:pPr>
            <a:endParaRPr lang="en-IN" dirty="0"/>
          </a:p>
        </p:txBody>
      </p:sp>
      <p:sp>
        <p:nvSpPr>
          <p:cNvPr id="4" name="Content Placeholder 2">
            <a:extLst>
              <a:ext uri="{FF2B5EF4-FFF2-40B4-BE49-F238E27FC236}">
                <a16:creationId xmlns:a16="http://schemas.microsoft.com/office/drawing/2014/main" id="{CEC82CC7-1A8E-2C49-3FDC-5B34CBE45F0D}"/>
              </a:ext>
            </a:extLst>
          </p:cNvPr>
          <p:cNvSpPr txBox="1">
            <a:spLocks/>
          </p:cNvSpPr>
          <p:nvPr/>
        </p:nvSpPr>
        <p:spPr>
          <a:xfrm>
            <a:off x="7071804" y="1649552"/>
            <a:ext cx="570464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dirty="0"/>
          </a:p>
        </p:txBody>
      </p:sp>
      <p:pic>
        <p:nvPicPr>
          <p:cNvPr id="6" name="Picture 5">
            <a:extLst>
              <a:ext uri="{FF2B5EF4-FFF2-40B4-BE49-F238E27FC236}">
                <a16:creationId xmlns:a16="http://schemas.microsoft.com/office/drawing/2014/main" id="{2C822386-72C9-B191-F33E-4152FABE9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5680" y="1388909"/>
            <a:ext cx="5276850" cy="4985257"/>
          </a:xfrm>
          <a:prstGeom prst="rect">
            <a:avLst/>
          </a:prstGeom>
        </p:spPr>
      </p:pic>
    </p:spTree>
    <p:extLst>
      <p:ext uri="{BB962C8B-B14F-4D97-AF65-F5344CB8AC3E}">
        <p14:creationId xmlns:p14="http://schemas.microsoft.com/office/powerpoint/2010/main" val="29656004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375B-78D3-B824-A25E-16F767C587E5}"/>
              </a:ext>
            </a:extLst>
          </p:cNvPr>
          <p:cNvSpPr>
            <a:spLocks noGrp="1"/>
          </p:cNvSpPr>
          <p:nvPr>
            <p:ph type="title"/>
          </p:nvPr>
        </p:nvSpPr>
        <p:spPr>
          <a:xfrm>
            <a:off x="85817" y="134307"/>
            <a:ext cx="12020365" cy="1117444"/>
          </a:xfrm>
        </p:spPr>
        <p:txBody>
          <a:bodyPr>
            <a:noAutofit/>
          </a:bodyPr>
          <a:lstStyle/>
          <a:p>
            <a:r>
              <a:rPr lang="en-IN" sz="3600" dirty="0"/>
              <a:t>Edge computing: mimics the public cloud platform capabilities, reduces the latency</a:t>
            </a:r>
          </a:p>
        </p:txBody>
      </p:sp>
      <p:pic>
        <p:nvPicPr>
          <p:cNvPr id="5" name="Content Placeholder 4">
            <a:extLst>
              <a:ext uri="{FF2B5EF4-FFF2-40B4-BE49-F238E27FC236}">
                <a16:creationId xmlns:a16="http://schemas.microsoft.com/office/drawing/2014/main" id="{A7863510-7C06-1731-C861-07F0E41000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107" y="1819921"/>
            <a:ext cx="5140172" cy="3826277"/>
          </a:xfrm>
        </p:spPr>
      </p:pic>
      <p:pic>
        <p:nvPicPr>
          <p:cNvPr id="7" name="Picture 6">
            <a:extLst>
              <a:ext uri="{FF2B5EF4-FFF2-40B4-BE49-F238E27FC236}">
                <a16:creationId xmlns:a16="http://schemas.microsoft.com/office/drawing/2014/main" id="{D2804DCB-91C3-2B9D-88D1-1DE9AA67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6298" y="1970842"/>
            <a:ext cx="6562201" cy="3998157"/>
          </a:xfrm>
          <a:prstGeom prst="rect">
            <a:avLst/>
          </a:prstGeom>
        </p:spPr>
      </p:pic>
    </p:spTree>
    <p:extLst>
      <p:ext uri="{BB962C8B-B14F-4D97-AF65-F5344CB8AC3E}">
        <p14:creationId xmlns:p14="http://schemas.microsoft.com/office/powerpoint/2010/main" val="42432875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75CA6-7C55-83DB-0201-BCCC36BCB03C}"/>
              </a:ext>
            </a:extLst>
          </p:cNvPr>
          <p:cNvSpPr>
            <a:spLocks noGrp="1"/>
          </p:cNvSpPr>
          <p:nvPr>
            <p:ph type="title"/>
          </p:nvPr>
        </p:nvSpPr>
        <p:spPr/>
        <p:txBody>
          <a:bodyPr/>
          <a:lstStyle/>
          <a:p>
            <a:r>
              <a:rPr lang="en-IN" dirty="0"/>
              <a:t>Edge computing building blocks</a:t>
            </a:r>
          </a:p>
        </p:txBody>
      </p:sp>
      <p:sp>
        <p:nvSpPr>
          <p:cNvPr id="3" name="Content Placeholder 2">
            <a:extLst>
              <a:ext uri="{FF2B5EF4-FFF2-40B4-BE49-F238E27FC236}">
                <a16:creationId xmlns:a16="http://schemas.microsoft.com/office/drawing/2014/main" id="{2266164D-A251-1AB7-0B60-2F5F7FC99A27}"/>
              </a:ext>
            </a:extLst>
          </p:cNvPr>
          <p:cNvSpPr>
            <a:spLocks noGrp="1"/>
          </p:cNvSpPr>
          <p:nvPr>
            <p:ph idx="1"/>
          </p:nvPr>
        </p:nvSpPr>
        <p:spPr/>
        <p:txBody>
          <a:bodyPr/>
          <a:lstStyle/>
          <a:p>
            <a:r>
              <a:rPr lang="en-IN" dirty="0"/>
              <a:t>Data ingestion</a:t>
            </a:r>
          </a:p>
          <a:p>
            <a:r>
              <a:rPr lang="en-IN" dirty="0"/>
              <a:t>M2M brokers</a:t>
            </a:r>
          </a:p>
          <a:p>
            <a:r>
              <a:rPr lang="en-IN" dirty="0"/>
              <a:t>Object storage</a:t>
            </a:r>
          </a:p>
          <a:p>
            <a:r>
              <a:rPr lang="en-IN" dirty="0"/>
              <a:t>Function as a service</a:t>
            </a:r>
          </a:p>
          <a:p>
            <a:r>
              <a:rPr lang="en-IN" dirty="0"/>
              <a:t>NoSQL/Time-series database</a:t>
            </a:r>
          </a:p>
          <a:p>
            <a:r>
              <a:rPr lang="en-IN" dirty="0"/>
              <a:t>Stream processing</a:t>
            </a:r>
          </a:p>
          <a:p>
            <a:r>
              <a:rPr lang="en-IN" dirty="0"/>
              <a:t>ML models</a:t>
            </a:r>
          </a:p>
          <a:p>
            <a:endParaRPr lang="en-IN" dirty="0"/>
          </a:p>
        </p:txBody>
      </p:sp>
    </p:spTree>
    <p:extLst>
      <p:ext uri="{BB962C8B-B14F-4D97-AF65-F5344CB8AC3E}">
        <p14:creationId xmlns:p14="http://schemas.microsoft.com/office/powerpoint/2010/main" val="1641362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7C5B53-835E-030A-F361-D49BB7785C96}"/>
                  </a:ext>
                </a:extLst>
              </p:cNvPr>
              <p:cNvSpPr>
                <a:spLocks noGrp="1"/>
              </p:cNvSpPr>
              <p:nvPr>
                <p:ph idx="1"/>
              </p:nvPr>
            </p:nvSpPr>
            <p:spPr>
              <a:xfrm>
                <a:off x="257452" y="1225118"/>
                <a:ext cx="11683014" cy="5406501"/>
              </a:xfrm>
            </p:spPr>
            <p:txBody>
              <a:bodyPr>
                <a:normAutofit lnSpcReduction="10000"/>
              </a:bodyPr>
              <a:lstStyle/>
              <a:p>
                <a:r>
                  <a:rPr lang="en-US" dirty="0"/>
                  <a:t>Map Phase:</a:t>
                </a:r>
              </a:p>
              <a:p>
                <a:pPr marL="0" indent="0">
                  <a:buNone/>
                </a:pPr>
                <a:endParaRPr lang="en-US" dirty="0"/>
              </a:p>
              <a:p>
                <a:pPr lvl="1">
                  <a:buFont typeface="Wingdings" panose="05000000000000000000" pitchFamily="2" charset="2"/>
                  <a:buChar char="Ø"/>
                </a:pPr>
                <a:r>
                  <a:rPr lang="en-IN" dirty="0"/>
                  <a:t>Each mapper reads approximately 1/M of the input from the global file system, using locations given by the master</a:t>
                </a:r>
              </a:p>
              <a:p>
                <a:pPr marL="457200" lvl="1" indent="0">
                  <a:buNone/>
                </a:pPr>
                <a:endParaRPr lang="en-IN" dirty="0"/>
              </a:p>
              <a:p>
                <a:pPr lvl="1">
                  <a:buFont typeface="Wingdings" panose="05000000000000000000" pitchFamily="2" charset="2"/>
                  <a:buChar char="Ø"/>
                </a:pPr>
                <a:r>
                  <a:rPr lang="en-IN" dirty="0"/>
                  <a:t>Map operation consists of transforming one set of key-value pairs to another:</a:t>
                </a:r>
              </a:p>
              <a:p>
                <a:pPr marL="457200" lvl="1" indent="0" algn="ctr">
                  <a:buNone/>
                </a:pPr>
                <a:endParaRPr lang="en-US" b="0" i="1" dirty="0">
                  <a:latin typeface="Cambria Math" panose="02040503050406030204" pitchFamily="18" charset="0"/>
                </a:endParaRPr>
              </a:p>
              <a:p>
                <a:pPr marL="457200" lvl="1"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𝑀𝑎𝑝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1,</m:t>
                          </m:r>
                          <m:r>
                            <a:rPr lang="en-US" b="0" i="1" smtClean="0">
                              <a:latin typeface="Cambria Math" panose="02040503050406030204" pitchFamily="18" charset="0"/>
                            </a:rPr>
                            <m:t>𝑉</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2,</m:t>
                      </m:r>
                      <m:r>
                        <a:rPr lang="en-US" b="0" i="1" smtClean="0">
                          <a:latin typeface="Cambria Math" panose="02040503050406030204" pitchFamily="18" charset="0"/>
                        </a:rPr>
                        <m:t>𝑉</m:t>
                      </m:r>
                      <m:r>
                        <a:rPr lang="en-US" b="0" i="1" smtClean="0">
                          <a:latin typeface="Cambria Math" panose="02040503050406030204" pitchFamily="18" charset="0"/>
                        </a:rPr>
                        <m:t>2)]</m:t>
                      </m:r>
                    </m:oMath>
                  </m:oMathPara>
                </a14:m>
                <a:endParaRPr lang="en-IN" dirty="0"/>
              </a:p>
              <a:p>
                <a:pPr marL="457200" lvl="1" indent="0" algn="ctr">
                  <a:buNone/>
                </a:pPr>
                <a:endParaRPr lang="en-IN" dirty="0"/>
              </a:p>
              <a:p>
                <a:pPr lvl="1" algn="just">
                  <a:buFont typeface="Wingdings" panose="05000000000000000000" pitchFamily="2" charset="2"/>
                  <a:buChar char="Ø"/>
                </a:pPr>
                <a:r>
                  <a:rPr lang="en-IN" dirty="0"/>
                  <a:t>Each mapper writes computation results in one file per reducer</a:t>
                </a:r>
              </a:p>
              <a:p>
                <a:pPr marL="457200" lvl="1" indent="0" algn="just">
                  <a:buNone/>
                </a:pPr>
                <a:endParaRPr lang="en-IN" dirty="0"/>
              </a:p>
              <a:p>
                <a:pPr lvl="1" algn="just">
                  <a:buFont typeface="Wingdings" panose="05000000000000000000" pitchFamily="2" charset="2"/>
                  <a:buChar char="Ø"/>
                </a:pPr>
                <a:r>
                  <a:rPr lang="en-IN" dirty="0"/>
                  <a:t>Files are sorted by a key and stored to the local file system</a:t>
                </a:r>
              </a:p>
              <a:p>
                <a:pPr marL="457200" lvl="1" indent="0" algn="just">
                  <a:buNone/>
                </a:pPr>
                <a:endParaRPr lang="en-IN" dirty="0"/>
              </a:p>
              <a:p>
                <a:pPr lvl="1" algn="just">
                  <a:buFont typeface="Wingdings" panose="05000000000000000000" pitchFamily="2" charset="2"/>
                  <a:buChar char="Ø"/>
                </a:pPr>
                <a:r>
                  <a:rPr lang="en-IN" dirty="0"/>
                  <a:t>The master keeps track of the location of these files</a:t>
                </a:r>
              </a:p>
            </p:txBody>
          </p:sp>
        </mc:Choice>
        <mc:Fallback xmlns="">
          <p:sp>
            <p:nvSpPr>
              <p:cNvPr id="3" name="Content Placeholder 2">
                <a:extLst>
                  <a:ext uri="{FF2B5EF4-FFF2-40B4-BE49-F238E27FC236}">
                    <a16:creationId xmlns:a16="http://schemas.microsoft.com/office/drawing/2014/main" id="{717C5B53-835E-030A-F361-D49BB7785C96}"/>
                  </a:ext>
                </a:extLst>
              </p:cNvPr>
              <p:cNvSpPr>
                <a:spLocks noGrp="1" noRot="1" noChangeAspect="1" noMove="1" noResize="1" noEditPoints="1" noAdjustHandles="1" noChangeArrowheads="1" noChangeShapeType="1" noTextEdit="1"/>
              </p:cNvSpPr>
              <p:nvPr>
                <p:ph idx="1"/>
              </p:nvPr>
            </p:nvSpPr>
            <p:spPr>
              <a:xfrm>
                <a:off x="257452" y="1225118"/>
                <a:ext cx="11683014" cy="5406501"/>
              </a:xfrm>
              <a:blipFill>
                <a:blip r:embed="rId2"/>
                <a:stretch>
                  <a:fillRect l="-939" t="-2593"/>
                </a:stretch>
              </a:blipFill>
            </p:spPr>
            <p:txBody>
              <a:bodyPr/>
              <a:lstStyle/>
              <a:p>
                <a:r>
                  <a:rPr lang="en-IN">
                    <a:noFill/>
                  </a:rPr>
                  <a:t> </a:t>
                </a:r>
              </a:p>
            </p:txBody>
          </p:sp>
        </mc:Fallback>
      </mc:AlternateContent>
    </p:spTree>
    <p:extLst>
      <p:ext uri="{BB962C8B-B14F-4D97-AF65-F5344CB8AC3E}">
        <p14:creationId xmlns:p14="http://schemas.microsoft.com/office/powerpoint/2010/main" val="19707423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BDD69-5448-B7DB-BE0A-F0116047E443}"/>
              </a:ext>
            </a:extLst>
          </p:cNvPr>
          <p:cNvSpPr>
            <a:spLocks noGrp="1"/>
          </p:cNvSpPr>
          <p:nvPr>
            <p:ph type="title"/>
          </p:nvPr>
        </p:nvSpPr>
        <p:spPr>
          <a:xfrm>
            <a:off x="500848" y="134306"/>
            <a:ext cx="10515600" cy="638052"/>
          </a:xfrm>
        </p:spPr>
        <p:txBody>
          <a:bodyPr>
            <a:normAutofit fontScale="90000"/>
          </a:bodyPr>
          <a:lstStyle/>
          <a:p>
            <a:r>
              <a:rPr lang="en-IN" dirty="0"/>
              <a:t>Data Ingestion</a:t>
            </a:r>
          </a:p>
        </p:txBody>
      </p:sp>
      <p:sp>
        <p:nvSpPr>
          <p:cNvPr id="3" name="Content Placeholder 2">
            <a:extLst>
              <a:ext uri="{FF2B5EF4-FFF2-40B4-BE49-F238E27FC236}">
                <a16:creationId xmlns:a16="http://schemas.microsoft.com/office/drawing/2014/main" id="{874E66EA-559E-421C-6FDA-D40BDA824C7E}"/>
              </a:ext>
            </a:extLst>
          </p:cNvPr>
          <p:cNvSpPr>
            <a:spLocks noGrp="1"/>
          </p:cNvSpPr>
          <p:nvPr>
            <p:ph idx="1"/>
          </p:nvPr>
        </p:nvSpPr>
        <p:spPr>
          <a:xfrm>
            <a:off x="177553" y="1455938"/>
            <a:ext cx="11807301" cy="5157925"/>
          </a:xfrm>
        </p:spPr>
        <p:txBody>
          <a:bodyPr/>
          <a:lstStyle/>
          <a:p>
            <a:r>
              <a:rPr lang="en-IN" dirty="0"/>
              <a:t>It is the process of obtaining and importing data for the immediate use or storage in a database. Data can be streamed in real-time or ingested in batches. In real-time data ingestion, each data item is imported as the source emits it.</a:t>
            </a:r>
          </a:p>
        </p:txBody>
      </p:sp>
      <p:pic>
        <p:nvPicPr>
          <p:cNvPr id="5" name="Picture 4">
            <a:extLst>
              <a:ext uri="{FF2B5EF4-FFF2-40B4-BE49-F238E27FC236}">
                <a16:creationId xmlns:a16="http://schemas.microsoft.com/office/drawing/2014/main" id="{CD82B034-1DEA-1367-BC03-C0718D0A9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6385" y="2894644"/>
            <a:ext cx="5724525" cy="3829050"/>
          </a:xfrm>
          <a:prstGeom prst="rect">
            <a:avLst/>
          </a:prstGeom>
        </p:spPr>
      </p:pic>
    </p:spTree>
    <p:extLst>
      <p:ext uri="{BB962C8B-B14F-4D97-AF65-F5344CB8AC3E}">
        <p14:creationId xmlns:p14="http://schemas.microsoft.com/office/powerpoint/2010/main" val="6177059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4A814-F20F-ABCD-C9A4-37894DA58BBD}"/>
              </a:ext>
            </a:extLst>
          </p:cNvPr>
          <p:cNvSpPr>
            <a:spLocks noGrp="1"/>
          </p:cNvSpPr>
          <p:nvPr>
            <p:ph type="title"/>
          </p:nvPr>
        </p:nvSpPr>
        <p:spPr>
          <a:xfrm>
            <a:off x="172375" y="143185"/>
            <a:ext cx="10515600" cy="788972"/>
          </a:xfrm>
        </p:spPr>
        <p:txBody>
          <a:bodyPr/>
          <a:lstStyle/>
          <a:p>
            <a:r>
              <a:rPr lang="en-IN" dirty="0"/>
              <a:t>Machine to Machine (M2M) Brokers</a:t>
            </a:r>
          </a:p>
        </p:txBody>
      </p:sp>
      <p:sp>
        <p:nvSpPr>
          <p:cNvPr id="3" name="Content Placeholder 2">
            <a:extLst>
              <a:ext uri="{FF2B5EF4-FFF2-40B4-BE49-F238E27FC236}">
                <a16:creationId xmlns:a16="http://schemas.microsoft.com/office/drawing/2014/main" id="{858000C7-E898-E451-FDFF-C8515DF42DBD}"/>
              </a:ext>
            </a:extLst>
          </p:cNvPr>
          <p:cNvSpPr>
            <a:spLocks noGrp="1"/>
          </p:cNvSpPr>
          <p:nvPr>
            <p:ph idx="1"/>
          </p:nvPr>
        </p:nvSpPr>
        <p:spPr>
          <a:xfrm>
            <a:off x="172375" y="1154097"/>
            <a:ext cx="11856868" cy="5022866"/>
          </a:xfrm>
        </p:spPr>
        <p:txBody>
          <a:bodyPr/>
          <a:lstStyle/>
          <a:p>
            <a:r>
              <a:rPr lang="en-IN" dirty="0"/>
              <a:t>Edge will also run message brokers that will orchestrate machine to machine communications. Ex: device one talks to device two via the M2M brokers.</a:t>
            </a:r>
          </a:p>
        </p:txBody>
      </p:sp>
      <p:pic>
        <p:nvPicPr>
          <p:cNvPr id="5" name="Picture 4">
            <a:extLst>
              <a:ext uri="{FF2B5EF4-FFF2-40B4-BE49-F238E27FC236}">
                <a16:creationId xmlns:a16="http://schemas.microsoft.com/office/drawing/2014/main" id="{90A32EE3-0786-6538-8EF0-ECE17BABF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396" y="2157240"/>
            <a:ext cx="7226423" cy="4700759"/>
          </a:xfrm>
          <a:prstGeom prst="rect">
            <a:avLst/>
          </a:prstGeom>
        </p:spPr>
      </p:pic>
    </p:spTree>
    <p:extLst>
      <p:ext uri="{BB962C8B-B14F-4D97-AF65-F5344CB8AC3E}">
        <p14:creationId xmlns:p14="http://schemas.microsoft.com/office/powerpoint/2010/main" val="15474368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1870-E711-866E-6B79-F2F727C48EF1}"/>
              </a:ext>
            </a:extLst>
          </p:cNvPr>
          <p:cNvSpPr>
            <a:spLocks noGrp="1"/>
          </p:cNvSpPr>
          <p:nvPr>
            <p:ph type="title"/>
          </p:nvPr>
        </p:nvSpPr>
        <p:spPr>
          <a:xfrm>
            <a:off x="642891" y="143183"/>
            <a:ext cx="10515600" cy="664685"/>
          </a:xfrm>
        </p:spPr>
        <p:txBody>
          <a:bodyPr>
            <a:normAutofit fontScale="90000"/>
          </a:bodyPr>
          <a:lstStyle/>
          <a:p>
            <a:r>
              <a:rPr lang="en-IN" dirty="0"/>
              <a:t>Storage</a:t>
            </a:r>
          </a:p>
        </p:txBody>
      </p:sp>
      <p:sp>
        <p:nvSpPr>
          <p:cNvPr id="3" name="Content Placeholder 2">
            <a:extLst>
              <a:ext uri="{FF2B5EF4-FFF2-40B4-BE49-F238E27FC236}">
                <a16:creationId xmlns:a16="http://schemas.microsoft.com/office/drawing/2014/main" id="{F110D823-9CE6-418E-9EFE-614C34B5483D}"/>
              </a:ext>
            </a:extLst>
          </p:cNvPr>
          <p:cNvSpPr>
            <a:spLocks noGrp="1"/>
          </p:cNvSpPr>
          <p:nvPr>
            <p:ph idx="1"/>
          </p:nvPr>
        </p:nvSpPr>
        <p:spPr>
          <a:xfrm>
            <a:off x="195309" y="1091953"/>
            <a:ext cx="11842811" cy="5622864"/>
          </a:xfrm>
        </p:spPr>
        <p:txBody>
          <a:bodyPr/>
          <a:lstStyle/>
          <a:p>
            <a:r>
              <a:rPr lang="en-IN" dirty="0"/>
              <a:t>Object Storage-&gt; anything that is unstructured will go into object storage, particularly to store the feed from video cameras and mics.</a:t>
            </a:r>
          </a:p>
          <a:p>
            <a:r>
              <a:rPr lang="en-IN" dirty="0"/>
              <a:t>NoSQL/Time-series Database-&gt; More structured data go into NoSQL and time-series database.</a:t>
            </a:r>
          </a:p>
        </p:txBody>
      </p:sp>
      <p:pic>
        <p:nvPicPr>
          <p:cNvPr id="5" name="Picture 4">
            <a:extLst>
              <a:ext uri="{FF2B5EF4-FFF2-40B4-BE49-F238E27FC236}">
                <a16:creationId xmlns:a16="http://schemas.microsoft.com/office/drawing/2014/main" id="{8E2FF568-F85F-6C9E-0003-0F762532E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875" y="2698813"/>
            <a:ext cx="8392357" cy="4159188"/>
          </a:xfrm>
          <a:prstGeom prst="rect">
            <a:avLst/>
          </a:prstGeom>
        </p:spPr>
      </p:pic>
    </p:spTree>
    <p:extLst>
      <p:ext uri="{BB962C8B-B14F-4D97-AF65-F5344CB8AC3E}">
        <p14:creationId xmlns:p14="http://schemas.microsoft.com/office/powerpoint/2010/main" val="30924183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0A2D-3300-DE39-1141-3B8781EE0EEB}"/>
              </a:ext>
            </a:extLst>
          </p:cNvPr>
          <p:cNvSpPr>
            <a:spLocks noGrp="1"/>
          </p:cNvSpPr>
          <p:nvPr>
            <p:ph type="title"/>
          </p:nvPr>
        </p:nvSpPr>
        <p:spPr>
          <a:xfrm>
            <a:off x="403194" y="178694"/>
            <a:ext cx="10515600" cy="806727"/>
          </a:xfrm>
        </p:spPr>
        <p:txBody>
          <a:bodyPr/>
          <a:lstStyle/>
          <a:p>
            <a:r>
              <a:rPr lang="en-IN" dirty="0"/>
              <a:t>Stream Processing</a:t>
            </a:r>
          </a:p>
        </p:txBody>
      </p:sp>
      <p:sp>
        <p:nvSpPr>
          <p:cNvPr id="3" name="Content Placeholder 2">
            <a:extLst>
              <a:ext uri="{FF2B5EF4-FFF2-40B4-BE49-F238E27FC236}">
                <a16:creationId xmlns:a16="http://schemas.microsoft.com/office/drawing/2014/main" id="{B39174AA-A583-51D2-A562-C1A946EE8335}"/>
              </a:ext>
            </a:extLst>
          </p:cNvPr>
          <p:cNvSpPr>
            <a:spLocks noGrp="1"/>
          </p:cNvSpPr>
          <p:nvPr>
            <p:ph idx="1"/>
          </p:nvPr>
        </p:nvSpPr>
        <p:spPr>
          <a:xfrm>
            <a:off x="213065" y="1553592"/>
            <a:ext cx="11754034" cy="4989251"/>
          </a:xfrm>
        </p:spPr>
        <p:txBody>
          <a:bodyPr/>
          <a:lstStyle/>
          <a:p>
            <a:r>
              <a:rPr lang="en-IN" dirty="0"/>
              <a:t>It is a complex event processing engine that is enabling you to perform real-time queries and process the data as it comes. Ex: convert </a:t>
            </a:r>
            <a:r>
              <a:rPr lang="en-IN" dirty="0" err="1"/>
              <a:t>Farenheit</a:t>
            </a:r>
            <a:r>
              <a:rPr lang="en-IN" dirty="0"/>
              <a:t> to Celsius or convert one time stamp to another.</a:t>
            </a:r>
          </a:p>
          <a:p>
            <a:pPr marL="0" indent="0">
              <a:buNone/>
            </a:pPr>
            <a:endParaRPr lang="en-IN" dirty="0"/>
          </a:p>
        </p:txBody>
      </p:sp>
      <p:pic>
        <p:nvPicPr>
          <p:cNvPr id="5" name="Picture 4">
            <a:extLst>
              <a:ext uri="{FF2B5EF4-FFF2-40B4-BE49-F238E27FC236}">
                <a16:creationId xmlns:a16="http://schemas.microsoft.com/office/drawing/2014/main" id="{02D29C0B-C7CD-6FC8-41AB-B4C5AF8ADC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049" y="2867487"/>
            <a:ext cx="7412855" cy="3515558"/>
          </a:xfrm>
          <a:prstGeom prst="rect">
            <a:avLst/>
          </a:prstGeom>
        </p:spPr>
      </p:pic>
    </p:spTree>
    <p:extLst>
      <p:ext uri="{BB962C8B-B14F-4D97-AF65-F5344CB8AC3E}">
        <p14:creationId xmlns:p14="http://schemas.microsoft.com/office/powerpoint/2010/main" val="17731857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59B19-C6B4-29B6-2EEE-110B7800A3EE}"/>
              </a:ext>
            </a:extLst>
          </p:cNvPr>
          <p:cNvSpPr>
            <a:spLocks noGrp="1"/>
          </p:cNvSpPr>
          <p:nvPr>
            <p:ph type="title"/>
          </p:nvPr>
        </p:nvSpPr>
        <p:spPr>
          <a:xfrm>
            <a:off x="314417" y="208626"/>
            <a:ext cx="10515600" cy="989860"/>
          </a:xfrm>
        </p:spPr>
        <p:txBody>
          <a:bodyPr/>
          <a:lstStyle/>
          <a:p>
            <a:r>
              <a:rPr lang="en-IN" dirty="0"/>
              <a:t>Function as a Service</a:t>
            </a:r>
          </a:p>
        </p:txBody>
      </p:sp>
      <p:sp>
        <p:nvSpPr>
          <p:cNvPr id="3" name="Content Placeholder 2">
            <a:extLst>
              <a:ext uri="{FF2B5EF4-FFF2-40B4-BE49-F238E27FC236}">
                <a16:creationId xmlns:a16="http://schemas.microsoft.com/office/drawing/2014/main" id="{373155D8-B546-0173-FFD2-C7F0292969DC}"/>
              </a:ext>
            </a:extLst>
          </p:cNvPr>
          <p:cNvSpPr>
            <a:spLocks noGrp="1"/>
          </p:cNvSpPr>
          <p:nvPr>
            <p:ph idx="1"/>
          </p:nvPr>
        </p:nvSpPr>
        <p:spPr>
          <a:xfrm>
            <a:off x="159799" y="1526959"/>
            <a:ext cx="11842812" cy="5122416"/>
          </a:xfrm>
        </p:spPr>
        <p:txBody>
          <a:bodyPr/>
          <a:lstStyle/>
          <a:p>
            <a:r>
              <a:rPr lang="en-IN" dirty="0"/>
              <a:t>Function as a service is actually responsible for running light-weight computation. All the sophisticated coding is done in the function as a service paradigm.</a:t>
            </a:r>
          </a:p>
        </p:txBody>
      </p:sp>
      <p:pic>
        <p:nvPicPr>
          <p:cNvPr id="5" name="Picture 4">
            <a:extLst>
              <a:ext uri="{FF2B5EF4-FFF2-40B4-BE49-F238E27FC236}">
                <a16:creationId xmlns:a16="http://schemas.microsoft.com/office/drawing/2014/main" id="{2DF7A9FC-F8E2-6654-F4BF-698AC77B1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5344" y="2920754"/>
            <a:ext cx="5255580" cy="3551067"/>
          </a:xfrm>
          <a:prstGeom prst="rect">
            <a:avLst/>
          </a:prstGeom>
        </p:spPr>
      </p:pic>
    </p:spTree>
    <p:extLst>
      <p:ext uri="{BB962C8B-B14F-4D97-AF65-F5344CB8AC3E}">
        <p14:creationId xmlns:p14="http://schemas.microsoft.com/office/powerpoint/2010/main" val="21392389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8BAD0-BFAE-73A4-1202-AF8DE76092D5}"/>
              </a:ext>
            </a:extLst>
          </p:cNvPr>
          <p:cNvSpPr>
            <a:spLocks noGrp="1"/>
          </p:cNvSpPr>
          <p:nvPr>
            <p:ph type="title"/>
          </p:nvPr>
        </p:nvSpPr>
        <p:spPr>
          <a:xfrm>
            <a:off x="651769" y="299867"/>
            <a:ext cx="10515600" cy="762339"/>
          </a:xfrm>
        </p:spPr>
        <p:txBody>
          <a:bodyPr/>
          <a:lstStyle/>
          <a:p>
            <a:r>
              <a:rPr lang="en-IN" dirty="0"/>
              <a:t>ML Models</a:t>
            </a:r>
          </a:p>
        </p:txBody>
      </p:sp>
      <p:sp>
        <p:nvSpPr>
          <p:cNvPr id="3" name="Content Placeholder 2">
            <a:extLst>
              <a:ext uri="{FF2B5EF4-FFF2-40B4-BE49-F238E27FC236}">
                <a16:creationId xmlns:a16="http://schemas.microsoft.com/office/drawing/2014/main" id="{4A3D8B5D-4EBB-7AAF-9EE9-41555D40C0F7}"/>
              </a:ext>
            </a:extLst>
          </p:cNvPr>
          <p:cNvSpPr>
            <a:spLocks noGrp="1"/>
          </p:cNvSpPr>
          <p:nvPr>
            <p:ph idx="1"/>
          </p:nvPr>
        </p:nvSpPr>
        <p:spPr>
          <a:xfrm>
            <a:off x="186431" y="1518082"/>
            <a:ext cx="11762913" cy="5157926"/>
          </a:xfrm>
        </p:spPr>
        <p:txBody>
          <a:bodyPr/>
          <a:lstStyle/>
          <a:p>
            <a:r>
              <a:rPr lang="en-IN" dirty="0"/>
              <a:t>There is an ML run time, for example; most of the computing platforms are capable of running TensorFlow light, </a:t>
            </a:r>
            <a:r>
              <a:rPr lang="en-IN" dirty="0" err="1"/>
              <a:t>pitorch</a:t>
            </a:r>
            <a:r>
              <a:rPr lang="en-IN" dirty="0"/>
              <a:t> models, Cafe models, so you can actually process the data that comes in more intelligently and take preventive measures and perform predictive analytics.</a:t>
            </a:r>
          </a:p>
          <a:p>
            <a:pPr marL="0" indent="0">
              <a:buNone/>
            </a:pPr>
            <a:endParaRPr lang="en-IN" dirty="0"/>
          </a:p>
        </p:txBody>
      </p:sp>
      <p:pic>
        <p:nvPicPr>
          <p:cNvPr id="5" name="Picture 4">
            <a:extLst>
              <a:ext uri="{FF2B5EF4-FFF2-40B4-BE49-F238E27FC236}">
                <a16:creationId xmlns:a16="http://schemas.microsoft.com/office/drawing/2014/main" id="{6D192741-526E-C667-2A59-9257FCC16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1183" y="3429000"/>
            <a:ext cx="6191250" cy="3419475"/>
          </a:xfrm>
          <a:prstGeom prst="rect">
            <a:avLst/>
          </a:prstGeom>
        </p:spPr>
      </p:pic>
    </p:spTree>
    <p:extLst>
      <p:ext uri="{BB962C8B-B14F-4D97-AF65-F5344CB8AC3E}">
        <p14:creationId xmlns:p14="http://schemas.microsoft.com/office/powerpoint/2010/main" val="543736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ABD43-97DC-861A-E5F1-6F64EE302E0F}"/>
              </a:ext>
            </a:extLst>
          </p:cNvPr>
          <p:cNvSpPr>
            <a:spLocks noGrp="1"/>
          </p:cNvSpPr>
          <p:nvPr>
            <p:ph type="title"/>
          </p:nvPr>
        </p:nvSpPr>
        <p:spPr>
          <a:xfrm>
            <a:off x="474215" y="311860"/>
            <a:ext cx="10515600" cy="833360"/>
          </a:xfrm>
        </p:spPr>
        <p:txBody>
          <a:bodyPr/>
          <a:lstStyle/>
          <a:p>
            <a:r>
              <a:rPr lang="en-IN" dirty="0"/>
              <a:t>Edge Computing Architecture</a:t>
            </a:r>
          </a:p>
        </p:txBody>
      </p:sp>
      <p:pic>
        <p:nvPicPr>
          <p:cNvPr id="5" name="Content Placeholder 4">
            <a:extLst>
              <a:ext uri="{FF2B5EF4-FFF2-40B4-BE49-F238E27FC236}">
                <a16:creationId xmlns:a16="http://schemas.microsoft.com/office/drawing/2014/main" id="{CB8DDAC0-0C4D-8648-306D-F5069C0E27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1033" y="1713391"/>
            <a:ext cx="9516862" cy="5042516"/>
          </a:xfrm>
        </p:spPr>
      </p:pic>
    </p:spTree>
    <p:extLst>
      <p:ext uri="{BB962C8B-B14F-4D97-AF65-F5344CB8AC3E}">
        <p14:creationId xmlns:p14="http://schemas.microsoft.com/office/powerpoint/2010/main" val="26535164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4D883-3881-6C70-2267-1A4737645EA2}"/>
              </a:ext>
            </a:extLst>
          </p:cNvPr>
          <p:cNvSpPr>
            <a:spLocks noGrp="1"/>
          </p:cNvSpPr>
          <p:nvPr>
            <p:ph type="title"/>
          </p:nvPr>
        </p:nvSpPr>
        <p:spPr/>
        <p:txBody>
          <a:bodyPr/>
          <a:lstStyle/>
          <a:p>
            <a:r>
              <a:rPr lang="en-IN" dirty="0"/>
              <a:t>Data Source Tier</a:t>
            </a:r>
          </a:p>
        </p:txBody>
      </p:sp>
      <p:sp>
        <p:nvSpPr>
          <p:cNvPr id="3" name="Content Placeholder 2">
            <a:extLst>
              <a:ext uri="{FF2B5EF4-FFF2-40B4-BE49-F238E27FC236}">
                <a16:creationId xmlns:a16="http://schemas.microsoft.com/office/drawing/2014/main" id="{0F3355AE-6540-7FA0-3391-58030484F251}"/>
              </a:ext>
            </a:extLst>
          </p:cNvPr>
          <p:cNvSpPr>
            <a:spLocks noGrp="1"/>
          </p:cNvSpPr>
          <p:nvPr>
            <p:ph idx="1"/>
          </p:nvPr>
        </p:nvSpPr>
        <p:spPr>
          <a:xfrm>
            <a:off x="678402" y="2141537"/>
            <a:ext cx="10515600" cy="4351338"/>
          </a:xfrm>
        </p:spPr>
        <p:txBody>
          <a:bodyPr/>
          <a:lstStyle/>
          <a:p>
            <a:r>
              <a:rPr lang="en-IN" dirty="0"/>
              <a:t>These are nothing but original end point from where the data is acquired or the origin of the data.</a:t>
            </a:r>
          </a:p>
          <a:p>
            <a:r>
              <a:rPr lang="en-IN" dirty="0"/>
              <a:t>In industrial IoT environment, this could be a set of devices that are generating the data. </a:t>
            </a:r>
          </a:p>
        </p:txBody>
      </p:sp>
    </p:spTree>
    <p:extLst>
      <p:ext uri="{BB962C8B-B14F-4D97-AF65-F5344CB8AC3E}">
        <p14:creationId xmlns:p14="http://schemas.microsoft.com/office/powerpoint/2010/main" val="25345434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0957A-FBE0-22F4-A061-A9F030EE20A2}"/>
              </a:ext>
            </a:extLst>
          </p:cNvPr>
          <p:cNvSpPr>
            <a:spLocks noGrp="1"/>
          </p:cNvSpPr>
          <p:nvPr>
            <p:ph type="title"/>
          </p:nvPr>
        </p:nvSpPr>
        <p:spPr/>
        <p:txBody>
          <a:bodyPr/>
          <a:lstStyle/>
          <a:p>
            <a:r>
              <a:rPr lang="en-IN" dirty="0"/>
              <a:t>Intelligence Tier</a:t>
            </a:r>
          </a:p>
        </p:txBody>
      </p:sp>
      <p:sp>
        <p:nvSpPr>
          <p:cNvPr id="3" name="Content Placeholder 2">
            <a:extLst>
              <a:ext uri="{FF2B5EF4-FFF2-40B4-BE49-F238E27FC236}">
                <a16:creationId xmlns:a16="http://schemas.microsoft.com/office/drawing/2014/main" id="{0CF28A55-A15E-7AFE-CDDE-84068795B70F}"/>
              </a:ext>
            </a:extLst>
          </p:cNvPr>
          <p:cNvSpPr>
            <a:spLocks noGrp="1"/>
          </p:cNvSpPr>
          <p:nvPr>
            <p:ph idx="1"/>
          </p:nvPr>
        </p:nvSpPr>
        <p:spPr>
          <a:xfrm>
            <a:off x="838200" y="1949913"/>
            <a:ext cx="10515600" cy="4351338"/>
          </a:xfrm>
        </p:spPr>
        <p:txBody>
          <a:bodyPr/>
          <a:lstStyle/>
          <a:p>
            <a:r>
              <a:rPr lang="en-IN" dirty="0"/>
              <a:t>Responsible for running the machine running models.</a:t>
            </a:r>
          </a:p>
          <a:p>
            <a:r>
              <a:rPr lang="en-IN" dirty="0"/>
              <a:t>This intelligent tier cuts across the cloud and the edge, so there is a very well-defined boundary between edge and cloud where the training takes place on the cloud and the inferencing is run on the edge. But, collectively this overlap between the cloud and the edge is the intelligence layer.</a:t>
            </a:r>
          </a:p>
        </p:txBody>
      </p:sp>
    </p:spTree>
    <p:extLst>
      <p:ext uri="{BB962C8B-B14F-4D97-AF65-F5344CB8AC3E}">
        <p14:creationId xmlns:p14="http://schemas.microsoft.com/office/powerpoint/2010/main" val="1558896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E0395-817A-7388-FE43-E0B5204B906B}"/>
              </a:ext>
            </a:extLst>
          </p:cNvPr>
          <p:cNvSpPr>
            <a:spLocks noGrp="1"/>
          </p:cNvSpPr>
          <p:nvPr>
            <p:ph type="title"/>
          </p:nvPr>
        </p:nvSpPr>
        <p:spPr/>
        <p:txBody>
          <a:bodyPr/>
          <a:lstStyle/>
          <a:p>
            <a:r>
              <a:rPr lang="en-IN" dirty="0"/>
              <a:t>Actionable Inside Tier</a:t>
            </a:r>
          </a:p>
        </p:txBody>
      </p:sp>
      <p:sp>
        <p:nvSpPr>
          <p:cNvPr id="3" name="Content Placeholder 2">
            <a:extLst>
              <a:ext uri="{FF2B5EF4-FFF2-40B4-BE49-F238E27FC236}">
                <a16:creationId xmlns:a16="http://schemas.microsoft.com/office/drawing/2014/main" id="{8E716FFC-CDB6-41F7-66C2-6232FCABB121}"/>
              </a:ext>
            </a:extLst>
          </p:cNvPr>
          <p:cNvSpPr>
            <a:spLocks noGrp="1"/>
          </p:cNvSpPr>
          <p:nvPr>
            <p:ph idx="1"/>
          </p:nvPr>
        </p:nvSpPr>
        <p:spPr/>
        <p:txBody>
          <a:bodyPr/>
          <a:lstStyle/>
          <a:p>
            <a:r>
              <a:rPr lang="en-IN" dirty="0"/>
              <a:t>Responsible for sending an alert to the relevant stake holders or populating the dashboards and showing some visualizations or even the edge taking an action to immediately shutdown a faulty machine or controlling an actuator and again the actionable insight takes place on the edge  so this is not a physical boundary.</a:t>
            </a:r>
          </a:p>
        </p:txBody>
      </p:sp>
    </p:spTree>
    <p:extLst>
      <p:ext uri="{BB962C8B-B14F-4D97-AF65-F5344CB8AC3E}">
        <p14:creationId xmlns:p14="http://schemas.microsoft.com/office/powerpoint/2010/main" val="3430760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7511</TotalTime>
  <Words>5145</Words>
  <Application>Microsoft Office PowerPoint</Application>
  <PresentationFormat>Widescreen</PresentationFormat>
  <Paragraphs>633</Paragraphs>
  <Slides>117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117</vt:i4>
      </vt:variant>
    </vt:vector>
  </HeadingPairs>
  <TitlesOfParts>
    <vt:vector size="124" baseType="lpstr">
      <vt:lpstr>Arial</vt:lpstr>
      <vt:lpstr>Calibri</vt:lpstr>
      <vt:lpstr>Calibri Light</vt:lpstr>
      <vt:lpstr>Cambria Math</vt:lpstr>
      <vt:lpstr>Söhne</vt:lpstr>
      <vt:lpstr>Wingdings</vt:lpstr>
      <vt:lpstr>Office Theme</vt:lpstr>
      <vt:lpstr>Module V- Programming Models and Advances</vt:lpstr>
      <vt:lpstr>Outline:</vt:lpstr>
      <vt:lpstr>MapReduce</vt:lpstr>
      <vt:lpstr>Parallel computing</vt:lpstr>
      <vt:lpstr>Parallel database architecture</vt:lpstr>
      <vt:lpstr>Parallel database architecture contd…</vt:lpstr>
      <vt:lpstr>Parallel Efficiency</vt:lpstr>
      <vt:lpstr>MapReduce Model</vt:lpstr>
      <vt:lpstr>PowerPoint Presentation</vt:lpstr>
      <vt:lpstr>PowerPoint Presentation</vt:lpstr>
      <vt:lpstr>MapReduce Example</vt:lpstr>
      <vt:lpstr>PowerPoint Presentation</vt:lpstr>
      <vt:lpstr>MapReduce: Fault Tolerance</vt:lpstr>
      <vt:lpstr>MapReduce Efficiency</vt:lpstr>
      <vt:lpstr>PowerPoint Presentation</vt:lpstr>
      <vt:lpstr>PowerPoint Presentation</vt:lpstr>
      <vt:lpstr>MapReduce: Applications</vt:lpstr>
      <vt:lpstr>Problem-1: In a MapReduce framework consider the HDFS block size is 64MB. We have 3 files of size 64Kb, 65Mb, and 127Mb. How many blocks will be created by Hadoop framework? </vt:lpstr>
      <vt:lpstr>Problem-2: Write the pseudo codes (for map and reduce functions) for calculating the average of a set of integers in MapReduce.  Suppose A = (10,20,30,40,50) is a set of integers. Show the map and reduce outputs? </vt:lpstr>
      <vt:lpstr>Problem-3: Compute total and average salary of organization XYZ and group by gender (male or female) using MapReduce. The input is as follows:  Name, Gender, Salary John, M, 10k Martha, F, 15k …….. </vt:lpstr>
      <vt:lpstr>Hadoop</vt:lpstr>
      <vt:lpstr>Hadoop Distributed File System (HDFS)</vt:lpstr>
      <vt:lpstr>MapReduce</vt:lpstr>
      <vt:lpstr>Hadoop Eco System</vt:lpstr>
      <vt:lpstr>Apache Spark</vt:lpstr>
      <vt:lpstr>Need of Spark</vt:lpstr>
      <vt:lpstr>PowerPoint Presentation</vt:lpstr>
      <vt:lpstr>Solution: Resilient Distributed Datasets (RDDs)</vt:lpstr>
      <vt:lpstr>PowerPoint Presentation</vt:lpstr>
      <vt:lpstr>What we can do with Spark?</vt:lpstr>
      <vt:lpstr>Partitioning: PageRank</vt:lpstr>
      <vt:lpstr>Example: PageRank</vt:lpstr>
      <vt:lpstr>Algorithm</vt:lpstr>
      <vt:lpstr>PowerPoint Presentation</vt:lpstr>
      <vt:lpstr>Generality</vt:lpstr>
      <vt:lpstr>GraphX</vt:lpstr>
      <vt:lpstr>PowerPoint Presentation</vt:lpstr>
      <vt:lpstr>Components of GraphX (Property Graph)</vt:lpstr>
      <vt:lpstr>Gather-Apply-Scatter-on GraphX</vt:lpstr>
      <vt:lpstr>PowerPoint Presentation</vt:lpstr>
      <vt:lpstr>PowerPoint Presentation</vt:lpstr>
      <vt:lpstr>Creating a Graph (Scala)</vt:lpstr>
      <vt:lpstr>PowerPoint Presentation</vt:lpstr>
      <vt:lpstr>The Triplet View</vt:lpstr>
      <vt:lpstr>The Subgraph Transformation</vt:lpstr>
      <vt:lpstr>Computation with aggregated messages</vt:lpstr>
      <vt:lpstr>Example: Graph Coarsening</vt:lpstr>
      <vt:lpstr>How GraphX works?</vt:lpstr>
      <vt:lpstr>Implementing the Triplets</vt:lpstr>
      <vt:lpstr>Implementing Aggregate messages</vt:lpstr>
      <vt:lpstr>PowerPoint Presentation</vt:lpstr>
      <vt:lpstr>Other Spark Applications</vt:lpstr>
      <vt:lpstr>Tensor Flow</vt:lpstr>
      <vt:lpstr>Why Tensor Flow?</vt:lpstr>
      <vt:lpstr>What is Tensor Flow?</vt:lpstr>
      <vt:lpstr>What are Tensors?</vt:lpstr>
      <vt:lpstr>Tensor Dimensions and Ranks</vt:lpstr>
      <vt:lpstr>Data Flow Graph</vt:lpstr>
      <vt:lpstr>Program Elements in Tensor Flow</vt:lpstr>
      <vt:lpstr>Program Elements in Tensor Flow</vt:lpstr>
      <vt:lpstr>Program Elements in Tensor Flow</vt:lpstr>
      <vt:lpstr>Tensor Flow basic programs</vt:lpstr>
      <vt:lpstr>Use case implementation using Tensor Flow</vt:lpstr>
      <vt:lpstr>Intercloud</vt:lpstr>
      <vt:lpstr>Intercloud Architecture</vt:lpstr>
      <vt:lpstr>Intercloud Resource Management</vt:lpstr>
      <vt:lpstr>Intercloud Security</vt:lpstr>
      <vt:lpstr>Intercloud Billing</vt:lpstr>
      <vt:lpstr>Mobile Cloud Computing (MCC)</vt:lpstr>
      <vt:lpstr>Mobile backend-as-a-service</vt:lpstr>
      <vt:lpstr>Augmenting Mobile with Cloud computing</vt:lpstr>
      <vt:lpstr>What is Mobile Cloud Computing?</vt:lpstr>
      <vt:lpstr>Why MCC?</vt:lpstr>
      <vt:lpstr>Key features of MCC</vt:lpstr>
      <vt:lpstr>Mobile Cloud Computing</vt:lpstr>
      <vt:lpstr>Typical MCC Workflow</vt:lpstr>
      <vt:lpstr>MCC key components</vt:lpstr>
      <vt:lpstr>MCC- Typical Architecture</vt:lpstr>
      <vt:lpstr>Types of Cloud Resources in MCC</vt:lpstr>
      <vt:lpstr>Advantages of MCC</vt:lpstr>
      <vt:lpstr>MCC Challenges</vt:lpstr>
      <vt:lpstr>MCC Challenges</vt:lpstr>
      <vt:lpstr>MCC Challenges</vt:lpstr>
      <vt:lpstr>MCC Challenges</vt:lpstr>
      <vt:lpstr>MCC Applications</vt:lpstr>
      <vt:lpstr>Edge Computing</vt:lpstr>
      <vt:lpstr>Edge computing: makes distributed cloud</vt:lpstr>
      <vt:lpstr>Edge computing: mimics the public cloud platform capabilities, reduces the latency</vt:lpstr>
      <vt:lpstr>Edge computing building blocks</vt:lpstr>
      <vt:lpstr>Data Ingestion</vt:lpstr>
      <vt:lpstr>Machine to Machine (M2M) Brokers</vt:lpstr>
      <vt:lpstr>Storage</vt:lpstr>
      <vt:lpstr>Stream Processing</vt:lpstr>
      <vt:lpstr>Function as a Service</vt:lpstr>
      <vt:lpstr>ML Models</vt:lpstr>
      <vt:lpstr>Edge Computing Architecture</vt:lpstr>
      <vt:lpstr>Data Source Tier</vt:lpstr>
      <vt:lpstr>Intelligence Tier</vt:lpstr>
      <vt:lpstr>Actionable Inside Tier</vt:lpstr>
      <vt:lpstr>Fog Computing</vt:lpstr>
      <vt:lpstr>PowerPoint Presentation</vt:lpstr>
      <vt:lpstr>PowerPoint Presentation</vt:lpstr>
      <vt:lpstr>Motivation</vt:lpstr>
      <vt:lpstr>Fog Computing Enablers</vt:lpstr>
      <vt:lpstr>Fog Computing- not a replacement of Cloud Computing</vt:lpstr>
      <vt:lpstr>Fog advantages</vt:lpstr>
      <vt:lpstr>Fog Computing and Cloud Computing</vt:lpstr>
      <vt:lpstr>Fog Computing Use cases</vt:lpstr>
      <vt:lpstr>Applicability</vt:lpstr>
      <vt:lpstr>Fog computing in smart traffic lights and connected vehicles</vt:lpstr>
      <vt:lpstr>Fog computing and IoT</vt:lpstr>
      <vt:lpstr>Fog computing and Smart grids</vt:lpstr>
      <vt:lpstr>Fog Challenges</vt:lpstr>
      <vt:lpstr>Resource Management of Fog Network</vt:lpstr>
      <vt:lpstr>Resource Management- Challenges</vt:lpstr>
      <vt:lpstr>Resource Management- Approaches</vt:lpstr>
      <vt:lpstr>Security issues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V- Programming Models and Advances</dc:title>
  <dc:creator>SATYANANDA TRIPATHY</dc:creator>
  <cp:lastModifiedBy>SATYANANDA TRIPATHY</cp:lastModifiedBy>
  <cp:revision>112</cp:revision>
  <dcterms:created xsi:type="dcterms:W3CDTF">2023-10-19T04:59:01Z</dcterms:created>
  <dcterms:modified xsi:type="dcterms:W3CDTF">2023-11-14T11:31:21Z</dcterms:modified>
</cp:coreProperties>
</file>